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1"/>
    <p:sldId id="257" r:id="rId62"/>
    <p:sldId id="258" r:id="rId63"/>
    <p:sldId id="259" r:id="rId64"/>
    <p:sldId id="260" r:id="rId65"/>
    <p:sldId id="261" r:id="rId66"/>
    <p:sldId id="262" r:id="rId67"/>
    <p:sldId id="263" r:id="rId68"/>
    <p:sldId id="264" r:id="rId69"/>
    <p:sldId id="265" r:id="rId70"/>
    <p:sldId id="266" r:id="rId71"/>
    <p:sldId id="267" r:id="rId72"/>
    <p:sldId id="268" r:id="rId73"/>
    <p:sldId id="269" r:id="rId74"/>
    <p:sldId id="270" r:id="rId75"/>
    <p:sldId id="271" r:id="rId76"/>
    <p:sldId id="272" r:id="rId77"/>
    <p:sldId id="273" r:id="rId78"/>
  </p:sldIdLst>
  <p:sldSz cx="18288000" cy="10287000"/>
  <p:notesSz cx="6858000" cy="9144000"/>
  <p:embeddedFontLst>
    <p:embeddedFont>
      <p:font typeface="Arimo" charset="1" panose="020B0604020202020204"/>
      <p:regular r:id="rId6"/>
    </p:embeddedFont>
    <p:embeddedFont>
      <p:font typeface="Arimo Bold" charset="1" panose="020B0704020202020204"/>
      <p:regular r:id="rId7"/>
    </p:embeddedFont>
    <p:embeddedFont>
      <p:font typeface="Arimo Italics" charset="1" panose="020B0604020202090204"/>
      <p:regular r:id="rId8"/>
    </p:embeddedFont>
    <p:embeddedFont>
      <p:font typeface="Arimo Bold Italics" charset="1" panose="020B0704020202090204"/>
      <p:regular r:id="rId9"/>
    </p:embeddedFont>
    <p:embeddedFont>
      <p:font typeface="Archivo Black" charset="1" panose="020B0A03020202020B04"/>
      <p:regular r:id="rId10"/>
    </p:embeddedFont>
    <p:embeddedFont>
      <p:font typeface="Copperplate Gothic 32 AB" charset="1" panose="020E0807020206020404"/>
      <p:regular r:id="rId11"/>
    </p:embeddedFont>
    <p:embeddedFont>
      <p:font typeface="Copperplate Gothic 32 AB Bold" charset="1" panose="020E0707020206020404"/>
      <p:regular r:id="rId12"/>
    </p:embeddedFont>
    <p:embeddedFont>
      <p:font typeface="Poppins" charset="1" panose="00000500000000000000"/>
      <p:regular r:id="rId13"/>
    </p:embeddedFont>
    <p:embeddedFont>
      <p:font typeface="Poppins Bold" charset="1" panose="00000800000000000000"/>
      <p:regular r:id="rId14"/>
    </p:embeddedFont>
    <p:embeddedFont>
      <p:font typeface="Poppins Italics" charset="1" panose="00000500000000000000"/>
      <p:regular r:id="rId15"/>
    </p:embeddedFont>
    <p:embeddedFont>
      <p:font typeface="Poppins Bold Italics" charset="1" panose="00000800000000000000"/>
      <p:regular r:id="rId16"/>
    </p:embeddedFont>
    <p:embeddedFont>
      <p:font typeface="Poppins Thin" charset="1" panose="00000300000000000000"/>
      <p:regular r:id="rId17"/>
    </p:embeddedFont>
    <p:embeddedFont>
      <p:font typeface="Poppins Thin Italics" charset="1" panose="00000300000000000000"/>
      <p:regular r:id="rId18"/>
    </p:embeddedFont>
    <p:embeddedFont>
      <p:font typeface="Poppins Extra-Light" charset="1" panose="00000300000000000000"/>
      <p:regular r:id="rId19"/>
    </p:embeddedFont>
    <p:embeddedFont>
      <p:font typeface="Poppins Extra-Light Italics" charset="1" panose="00000300000000000000"/>
      <p:regular r:id="rId20"/>
    </p:embeddedFont>
    <p:embeddedFont>
      <p:font typeface="Poppins Light" charset="1" panose="00000400000000000000"/>
      <p:regular r:id="rId21"/>
    </p:embeddedFont>
    <p:embeddedFont>
      <p:font typeface="Poppins Light Italics" charset="1" panose="00000400000000000000"/>
      <p:regular r:id="rId22"/>
    </p:embeddedFont>
    <p:embeddedFont>
      <p:font typeface="Poppins Medium" charset="1" panose="00000600000000000000"/>
      <p:regular r:id="rId23"/>
    </p:embeddedFont>
    <p:embeddedFont>
      <p:font typeface="Poppins Medium Italics" charset="1" panose="00000600000000000000"/>
      <p:regular r:id="rId24"/>
    </p:embeddedFont>
    <p:embeddedFont>
      <p:font typeface="Poppins Semi-Bold" charset="1" panose="00000700000000000000"/>
      <p:regular r:id="rId25"/>
    </p:embeddedFont>
    <p:embeddedFont>
      <p:font typeface="Poppins Semi-Bold Italics" charset="1" panose="00000700000000000000"/>
      <p:regular r:id="rId26"/>
    </p:embeddedFont>
    <p:embeddedFont>
      <p:font typeface="Poppins Ultra-Bold" charset="1" panose="00000900000000000000"/>
      <p:regular r:id="rId27"/>
    </p:embeddedFont>
    <p:embeddedFont>
      <p:font typeface="Poppins Ultra-Bold Italics" charset="1" panose="00000900000000000000"/>
      <p:regular r:id="rId28"/>
    </p:embeddedFont>
    <p:embeddedFont>
      <p:font typeface="Poppins Heavy" charset="1" panose="00000A00000000000000"/>
      <p:regular r:id="rId29"/>
    </p:embeddedFont>
    <p:embeddedFont>
      <p:font typeface="Poppins Heavy Italics" charset="1" panose="00000A00000000000000"/>
      <p:regular r:id="rId30"/>
    </p:embeddedFont>
    <p:embeddedFont>
      <p:font typeface="Open Sans" charset="1" panose="00000000000000000000"/>
      <p:regular r:id="rId31"/>
    </p:embeddedFont>
    <p:embeddedFont>
      <p:font typeface="Open Sans Bold" charset="1" panose="00000000000000000000"/>
      <p:regular r:id="rId32"/>
    </p:embeddedFont>
    <p:embeddedFont>
      <p:font typeface="Open Sans Italics" charset="1" panose="00000000000000000000"/>
      <p:regular r:id="rId33"/>
    </p:embeddedFont>
    <p:embeddedFont>
      <p:font typeface="Open Sans Bold Italics" charset="1" panose="00000000000000000000"/>
      <p:regular r:id="rId34"/>
    </p:embeddedFont>
    <p:embeddedFont>
      <p:font typeface="Open Sans Light" charset="1" panose="00000000000000000000"/>
      <p:regular r:id="rId35"/>
    </p:embeddedFont>
    <p:embeddedFont>
      <p:font typeface="Open Sans Light Italics" charset="1" panose="00000000000000000000"/>
      <p:regular r:id="rId36"/>
    </p:embeddedFont>
    <p:embeddedFont>
      <p:font typeface="Open Sans Medium" charset="1" panose="00000000000000000000"/>
      <p:regular r:id="rId37"/>
    </p:embeddedFont>
    <p:embeddedFont>
      <p:font typeface="Open Sans Medium Italics" charset="1" panose="00000000000000000000"/>
      <p:regular r:id="rId38"/>
    </p:embeddedFont>
    <p:embeddedFont>
      <p:font typeface="Open Sans Semi-Bold" charset="1" panose="00000000000000000000"/>
      <p:regular r:id="rId39"/>
    </p:embeddedFont>
    <p:embeddedFont>
      <p:font typeface="Open Sans Semi-Bold Italics" charset="1" panose="00000000000000000000"/>
      <p:regular r:id="rId40"/>
    </p:embeddedFont>
    <p:embeddedFont>
      <p:font typeface="Open Sans Ultra-Bold" charset="1" panose="00000000000000000000"/>
      <p:regular r:id="rId41"/>
    </p:embeddedFont>
    <p:embeddedFont>
      <p:font typeface="Open Sans Ultra-Bold Italics" charset="1" panose="00000000000000000000"/>
      <p:regular r:id="rId42"/>
    </p:embeddedFont>
    <p:embeddedFont>
      <p:font typeface="Montserrat" charset="1" panose="00000500000000000000"/>
      <p:regular r:id="rId43"/>
    </p:embeddedFont>
    <p:embeddedFont>
      <p:font typeface="Montserrat Bold" charset="1" panose="00000800000000000000"/>
      <p:regular r:id="rId44"/>
    </p:embeddedFont>
    <p:embeddedFont>
      <p:font typeface="Montserrat Italics" charset="1" panose="00000500000000000000"/>
      <p:regular r:id="rId45"/>
    </p:embeddedFont>
    <p:embeddedFont>
      <p:font typeface="Montserrat Bold Italics" charset="1" panose="00000800000000000000"/>
      <p:regular r:id="rId46"/>
    </p:embeddedFont>
    <p:embeddedFont>
      <p:font typeface="Montserrat Thin" charset="1" panose="00000300000000000000"/>
      <p:regular r:id="rId47"/>
    </p:embeddedFont>
    <p:embeddedFont>
      <p:font typeface="Montserrat Thin Italics" charset="1" panose="00000300000000000000"/>
      <p:regular r:id="rId48"/>
    </p:embeddedFont>
    <p:embeddedFont>
      <p:font typeface="Montserrat Extra-Light" charset="1" panose="00000300000000000000"/>
      <p:regular r:id="rId49"/>
    </p:embeddedFont>
    <p:embeddedFont>
      <p:font typeface="Montserrat Extra-Light Italics" charset="1" panose="00000300000000000000"/>
      <p:regular r:id="rId50"/>
    </p:embeddedFont>
    <p:embeddedFont>
      <p:font typeface="Montserrat Light" charset="1" panose="00000400000000000000"/>
      <p:regular r:id="rId51"/>
    </p:embeddedFont>
    <p:embeddedFont>
      <p:font typeface="Montserrat Light Italics" charset="1" panose="00000400000000000000"/>
      <p:regular r:id="rId52"/>
    </p:embeddedFont>
    <p:embeddedFont>
      <p:font typeface="Montserrat Medium" charset="1" panose="00000600000000000000"/>
      <p:regular r:id="rId53"/>
    </p:embeddedFont>
    <p:embeddedFont>
      <p:font typeface="Montserrat Medium Italics" charset="1" panose="00000600000000000000"/>
      <p:regular r:id="rId54"/>
    </p:embeddedFont>
    <p:embeddedFont>
      <p:font typeface="Montserrat Semi-Bold" charset="1" panose="00000700000000000000"/>
      <p:regular r:id="rId55"/>
    </p:embeddedFont>
    <p:embeddedFont>
      <p:font typeface="Montserrat Semi-Bold Italics" charset="1" panose="00000700000000000000"/>
      <p:regular r:id="rId56"/>
    </p:embeddedFont>
    <p:embeddedFont>
      <p:font typeface="Montserrat Ultra-Bold" charset="1" panose="00000900000000000000"/>
      <p:regular r:id="rId57"/>
    </p:embeddedFont>
    <p:embeddedFont>
      <p:font typeface="Montserrat Ultra-Bold Italics" charset="1" panose="00000900000000000000"/>
      <p:regular r:id="rId58"/>
    </p:embeddedFont>
    <p:embeddedFont>
      <p:font typeface="Montserrat Heavy" charset="1" panose="00000A00000000000000"/>
      <p:regular r:id="rId59"/>
    </p:embeddedFont>
    <p:embeddedFont>
      <p:font typeface="Montserrat Heavy Italics" charset="1" panose="00000A00000000000000"/>
      <p:regular r:id="rId6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fonts/font10.fntdata" Type="http://schemas.openxmlformats.org/officeDocument/2006/relationships/font"/><Relationship Id="rId11" Target="fonts/font11.fntdata" Type="http://schemas.openxmlformats.org/officeDocument/2006/relationships/font"/><Relationship Id="rId12" Target="fonts/font12.fntdata" Type="http://schemas.openxmlformats.org/officeDocument/2006/relationships/font"/><Relationship Id="rId13" Target="fonts/font13.fntdata" Type="http://schemas.openxmlformats.org/officeDocument/2006/relationships/font"/><Relationship Id="rId14" Target="fonts/font14.fntdata" Type="http://schemas.openxmlformats.org/officeDocument/2006/relationships/font"/><Relationship Id="rId15" Target="fonts/font15.fntdata" Type="http://schemas.openxmlformats.org/officeDocument/2006/relationships/font"/><Relationship Id="rId16" Target="fonts/font16.fntdata" Type="http://schemas.openxmlformats.org/officeDocument/2006/relationships/font"/><Relationship Id="rId17" Target="fonts/font17.fntdata" Type="http://schemas.openxmlformats.org/officeDocument/2006/relationships/font"/><Relationship Id="rId18" Target="fonts/font18.fntdata" Type="http://schemas.openxmlformats.org/officeDocument/2006/relationships/font"/><Relationship Id="rId19" Target="fonts/font19.fntdata" Type="http://schemas.openxmlformats.org/officeDocument/2006/relationships/font"/><Relationship Id="rId2" Target="presProps.xml" Type="http://schemas.openxmlformats.org/officeDocument/2006/relationships/presProps"/><Relationship Id="rId20" Target="fonts/font20.fntdata" Type="http://schemas.openxmlformats.org/officeDocument/2006/relationships/font"/><Relationship Id="rId21" Target="fonts/font21.fntdata" Type="http://schemas.openxmlformats.org/officeDocument/2006/relationships/font"/><Relationship Id="rId22" Target="fonts/font22.fntdata" Type="http://schemas.openxmlformats.org/officeDocument/2006/relationships/font"/><Relationship Id="rId23" Target="fonts/font23.fntdata" Type="http://schemas.openxmlformats.org/officeDocument/2006/relationships/font"/><Relationship Id="rId24" Target="fonts/font24.fntdata" Type="http://schemas.openxmlformats.org/officeDocument/2006/relationships/font"/><Relationship Id="rId25" Target="fonts/font25.fntdata" Type="http://schemas.openxmlformats.org/officeDocument/2006/relationships/font"/><Relationship Id="rId26" Target="fonts/font26.fntdata" Type="http://schemas.openxmlformats.org/officeDocument/2006/relationships/font"/><Relationship Id="rId27" Target="fonts/font27.fntdata" Type="http://schemas.openxmlformats.org/officeDocument/2006/relationships/font"/><Relationship Id="rId28" Target="fonts/font28.fntdata" Type="http://schemas.openxmlformats.org/officeDocument/2006/relationships/font"/><Relationship Id="rId29" Target="fonts/font29.fntdata" Type="http://schemas.openxmlformats.org/officeDocument/2006/relationships/font"/><Relationship Id="rId3" Target="viewProps.xml" Type="http://schemas.openxmlformats.org/officeDocument/2006/relationships/viewProps"/><Relationship Id="rId30" Target="fonts/font30.fntdata" Type="http://schemas.openxmlformats.org/officeDocument/2006/relationships/font"/><Relationship Id="rId31" Target="fonts/font31.fntdata" Type="http://schemas.openxmlformats.org/officeDocument/2006/relationships/font"/><Relationship Id="rId32" Target="fonts/font32.fntdata" Type="http://schemas.openxmlformats.org/officeDocument/2006/relationships/font"/><Relationship Id="rId33" Target="fonts/font33.fntdata" Type="http://schemas.openxmlformats.org/officeDocument/2006/relationships/font"/><Relationship Id="rId34" Target="fonts/font34.fntdata" Type="http://schemas.openxmlformats.org/officeDocument/2006/relationships/font"/><Relationship Id="rId35" Target="fonts/font35.fntdata" Type="http://schemas.openxmlformats.org/officeDocument/2006/relationships/font"/><Relationship Id="rId36" Target="fonts/font36.fntdata" Type="http://schemas.openxmlformats.org/officeDocument/2006/relationships/font"/><Relationship Id="rId37" Target="fonts/font37.fntdata" Type="http://schemas.openxmlformats.org/officeDocument/2006/relationships/font"/><Relationship Id="rId38" Target="fonts/font38.fntdata" Type="http://schemas.openxmlformats.org/officeDocument/2006/relationships/font"/><Relationship Id="rId39" Target="fonts/font39.fntdata" Type="http://schemas.openxmlformats.org/officeDocument/2006/relationships/font"/><Relationship Id="rId4" Target="theme/theme1.xml" Type="http://schemas.openxmlformats.org/officeDocument/2006/relationships/theme"/><Relationship Id="rId40" Target="fonts/font40.fntdata" Type="http://schemas.openxmlformats.org/officeDocument/2006/relationships/font"/><Relationship Id="rId41" Target="fonts/font41.fntdata" Type="http://schemas.openxmlformats.org/officeDocument/2006/relationships/font"/><Relationship Id="rId42" Target="fonts/font42.fntdata" Type="http://schemas.openxmlformats.org/officeDocument/2006/relationships/font"/><Relationship Id="rId43" Target="fonts/font43.fntdata" Type="http://schemas.openxmlformats.org/officeDocument/2006/relationships/font"/><Relationship Id="rId44" Target="fonts/font44.fntdata" Type="http://schemas.openxmlformats.org/officeDocument/2006/relationships/font"/><Relationship Id="rId45" Target="fonts/font45.fntdata" Type="http://schemas.openxmlformats.org/officeDocument/2006/relationships/font"/><Relationship Id="rId46" Target="fonts/font46.fntdata" Type="http://schemas.openxmlformats.org/officeDocument/2006/relationships/font"/><Relationship Id="rId47" Target="fonts/font47.fntdata" Type="http://schemas.openxmlformats.org/officeDocument/2006/relationships/font"/><Relationship Id="rId48" Target="fonts/font48.fntdata" Type="http://schemas.openxmlformats.org/officeDocument/2006/relationships/font"/><Relationship Id="rId49" Target="fonts/font49.fntdata" Type="http://schemas.openxmlformats.org/officeDocument/2006/relationships/font"/><Relationship Id="rId5" Target="tableStyles.xml" Type="http://schemas.openxmlformats.org/officeDocument/2006/relationships/tableStyles"/><Relationship Id="rId50" Target="fonts/font50.fntdata" Type="http://schemas.openxmlformats.org/officeDocument/2006/relationships/font"/><Relationship Id="rId51" Target="fonts/font51.fntdata" Type="http://schemas.openxmlformats.org/officeDocument/2006/relationships/font"/><Relationship Id="rId52" Target="fonts/font52.fntdata" Type="http://schemas.openxmlformats.org/officeDocument/2006/relationships/font"/><Relationship Id="rId53" Target="fonts/font53.fntdata" Type="http://schemas.openxmlformats.org/officeDocument/2006/relationships/font"/><Relationship Id="rId54" Target="fonts/font54.fntdata" Type="http://schemas.openxmlformats.org/officeDocument/2006/relationships/font"/><Relationship Id="rId55" Target="fonts/font55.fntdata" Type="http://schemas.openxmlformats.org/officeDocument/2006/relationships/font"/><Relationship Id="rId56" Target="fonts/font56.fntdata" Type="http://schemas.openxmlformats.org/officeDocument/2006/relationships/font"/><Relationship Id="rId57" Target="fonts/font57.fntdata" Type="http://schemas.openxmlformats.org/officeDocument/2006/relationships/font"/><Relationship Id="rId58" Target="fonts/font58.fntdata" Type="http://schemas.openxmlformats.org/officeDocument/2006/relationships/font"/><Relationship Id="rId59" Target="fonts/font59.fntdata" Type="http://schemas.openxmlformats.org/officeDocument/2006/relationships/font"/><Relationship Id="rId6" Target="fonts/font6.fntdata" Type="http://schemas.openxmlformats.org/officeDocument/2006/relationships/font"/><Relationship Id="rId60" Target="fonts/font60.fntdata" Type="http://schemas.openxmlformats.org/officeDocument/2006/relationships/font"/><Relationship Id="rId61" Target="slides/slide1.xml" Type="http://schemas.openxmlformats.org/officeDocument/2006/relationships/slide"/><Relationship Id="rId62" Target="slides/slide2.xml" Type="http://schemas.openxmlformats.org/officeDocument/2006/relationships/slide"/><Relationship Id="rId63" Target="slides/slide3.xml" Type="http://schemas.openxmlformats.org/officeDocument/2006/relationships/slide"/><Relationship Id="rId64" Target="slides/slide4.xml" Type="http://schemas.openxmlformats.org/officeDocument/2006/relationships/slide"/><Relationship Id="rId65" Target="slides/slide5.xml" Type="http://schemas.openxmlformats.org/officeDocument/2006/relationships/slide"/><Relationship Id="rId66" Target="slides/slide6.xml" Type="http://schemas.openxmlformats.org/officeDocument/2006/relationships/slide"/><Relationship Id="rId67" Target="slides/slide7.xml" Type="http://schemas.openxmlformats.org/officeDocument/2006/relationships/slide"/><Relationship Id="rId68" Target="slides/slide8.xml" Type="http://schemas.openxmlformats.org/officeDocument/2006/relationships/slide"/><Relationship Id="rId69" Target="slides/slide9.xml" Type="http://schemas.openxmlformats.org/officeDocument/2006/relationships/slide"/><Relationship Id="rId7" Target="fonts/font7.fntdata" Type="http://schemas.openxmlformats.org/officeDocument/2006/relationships/font"/><Relationship Id="rId70" Target="slides/slide10.xml" Type="http://schemas.openxmlformats.org/officeDocument/2006/relationships/slide"/><Relationship Id="rId71" Target="slides/slide11.xml" Type="http://schemas.openxmlformats.org/officeDocument/2006/relationships/slide"/><Relationship Id="rId72" Target="slides/slide12.xml" Type="http://schemas.openxmlformats.org/officeDocument/2006/relationships/slide"/><Relationship Id="rId73" Target="slides/slide13.xml" Type="http://schemas.openxmlformats.org/officeDocument/2006/relationships/slide"/><Relationship Id="rId74" Target="slides/slide14.xml" Type="http://schemas.openxmlformats.org/officeDocument/2006/relationships/slide"/><Relationship Id="rId75" Target="slides/slide15.xml" Type="http://schemas.openxmlformats.org/officeDocument/2006/relationships/slide"/><Relationship Id="rId76" Target="slides/slide16.xml" Type="http://schemas.openxmlformats.org/officeDocument/2006/relationships/slide"/><Relationship Id="rId77" Target="slides/slide17.xml" Type="http://schemas.openxmlformats.org/officeDocument/2006/relationships/slide"/><Relationship Id="rId78" Target="slides/slide18.xml" Type="http://schemas.openxmlformats.org/officeDocument/2006/relationships/slide"/><Relationship Id="rId8" Target="fonts/font8.fntdata" Type="http://schemas.openxmlformats.org/officeDocument/2006/relationships/font"/><Relationship Id="rId9" Target="fonts/font9.fntdata" Type="http://schemas.openxmlformats.org/officeDocument/2006/relationships/font"/></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 Id="rId3" Target="../media/image4.sv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pn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7.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6.png" Type="http://schemas.openxmlformats.org/officeDocument/2006/relationships/image"/><Relationship Id="rId3" Target="../media/image7.svg" Type="http://schemas.openxmlformats.org/officeDocument/2006/relationships/image"/><Relationship Id="rId4" Target="slide2.xml" Type="http://schemas.openxmlformats.org/officeDocument/2006/relationships/slid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3886AD"/>
        </a:solidFill>
      </p:bgPr>
    </p:bg>
    <p:spTree>
      <p:nvGrpSpPr>
        <p:cNvPr id="1" name=""/>
        <p:cNvGrpSpPr/>
        <p:nvPr/>
      </p:nvGrpSpPr>
      <p:grpSpPr>
        <a:xfrm>
          <a:off x="0" y="0"/>
          <a:ext cx="0" cy="0"/>
          <a:chOff x="0" y="0"/>
          <a:chExt cx="0" cy="0"/>
        </a:xfrm>
      </p:grpSpPr>
      <p:sp>
        <p:nvSpPr>
          <p:cNvPr name="AutoShape 2" id="2"/>
          <p:cNvSpPr/>
          <p:nvPr/>
        </p:nvSpPr>
        <p:spPr>
          <a:xfrm rot="-5400000">
            <a:off x="10256113" y="-2979"/>
            <a:ext cx="2006565" cy="2012524"/>
          </a:xfrm>
          <a:prstGeom prst="rect">
            <a:avLst/>
          </a:prstGeom>
          <a:solidFill>
            <a:srgbClr val="F4A100"/>
          </a:solidFill>
        </p:spPr>
      </p:sp>
      <p:sp>
        <p:nvSpPr>
          <p:cNvPr name="AutoShape 3" id="3"/>
          <p:cNvSpPr/>
          <p:nvPr/>
        </p:nvSpPr>
        <p:spPr>
          <a:xfrm rot="-5400000">
            <a:off x="12268637" y="2003586"/>
            <a:ext cx="2006565" cy="2012524"/>
          </a:xfrm>
          <a:prstGeom prst="rect">
            <a:avLst/>
          </a:prstGeom>
          <a:solidFill>
            <a:srgbClr val="EFC136"/>
          </a:solidFill>
        </p:spPr>
      </p:sp>
      <p:sp>
        <p:nvSpPr>
          <p:cNvPr name="AutoShape 4" id="4"/>
          <p:cNvSpPr/>
          <p:nvPr/>
        </p:nvSpPr>
        <p:spPr>
          <a:xfrm rot="-5400000">
            <a:off x="14281160" y="4010151"/>
            <a:ext cx="2006565" cy="2012524"/>
          </a:xfrm>
          <a:prstGeom prst="rect">
            <a:avLst/>
          </a:prstGeom>
          <a:solidFill>
            <a:srgbClr val="FADB7A"/>
          </a:solidFill>
        </p:spPr>
      </p:sp>
      <p:sp>
        <p:nvSpPr>
          <p:cNvPr name="AutoShape 5" id="5"/>
          <p:cNvSpPr/>
          <p:nvPr/>
        </p:nvSpPr>
        <p:spPr>
          <a:xfrm rot="-5400000">
            <a:off x="16293684" y="6016716"/>
            <a:ext cx="2006565" cy="2012524"/>
          </a:xfrm>
          <a:prstGeom prst="rect">
            <a:avLst/>
          </a:prstGeom>
          <a:solidFill>
            <a:srgbClr val="F4F4F4"/>
          </a:solidFill>
        </p:spPr>
      </p:sp>
      <p:sp>
        <p:nvSpPr>
          <p:cNvPr name="AutoShape 6" id="6"/>
          <p:cNvSpPr/>
          <p:nvPr/>
        </p:nvSpPr>
        <p:spPr>
          <a:xfrm rot="-5400000">
            <a:off x="16293684" y="2003586"/>
            <a:ext cx="2006565" cy="2012524"/>
          </a:xfrm>
          <a:prstGeom prst="rect">
            <a:avLst/>
          </a:prstGeom>
          <a:solidFill>
            <a:srgbClr val="EFC136"/>
          </a:solidFill>
        </p:spPr>
      </p:sp>
      <p:sp>
        <p:nvSpPr>
          <p:cNvPr name="AutoShape 7" id="7"/>
          <p:cNvSpPr/>
          <p:nvPr/>
        </p:nvSpPr>
        <p:spPr>
          <a:xfrm rot="-5400000">
            <a:off x="14281160" y="-2979"/>
            <a:ext cx="2006565" cy="2012524"/>
          </a:xfrm>
          <a:prstGeom prst="rect">
            <a:avLst/>
          </a:prstGeom>
          <a:solidFill>
            <a:srgbClr val="F4A100"/>
          </a:solidFill>
        </p:spPr>
      </p:sp>
      <p:sp>
        <p:nvSpPr>
          <p:cNvPr name="Freeform 8" id="8"/>
          <p:cNvSpPr/>
          <p:nvPr/>
        </p:nvSpPr>
        <p:spPr>
          <a:xfrm flipH="false" flipV="false" rot="0">
            <a:off x="1028700" y="8920183"/>
            <a:ext cx="338117" cy="338117"/>
          </a:xfrm>
          <a:custGeom>
            <a:avLst/>
            <a:gdLst/>
            <a:ahLst/>
            <a:cxnLst/>
            <a:rect r="r" b="b" t="t" l="l"/>
            <a:pathLst>
              <a:path h="338117" w="338117">
                <a:moveTo>
                  <a:pt x="0" y="0"/>
                </a:moveTo>
                <a:lnTo>
                  <a:pt x="338117" y="0"/>
                </a:lnTo>
                <a:lnTo>
                  <a:pt x="338117" y="338117"/>
                </a:lnTo>
                <a:lnTo>
                  <a:pt x="0" y="338117"/>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9" id="9"/>
          <p:cNvSpPr txBox="true"/>
          <p:nvPr/>
        </p:nvSpPr>
        <p:spPr>
          <a:xfrm rot="0">
            <a:off x="1028700" y="3060612"/>
            <a:ext cx="11793071" cy="3467100"/>
          </a:xfrm>
          <a:prstGeom prst="rect">
            <a:avLst/>
          </a:prstGeom>
        </p:spPr>
        <p:txBody>
          <a:bodyPr anchor="t" rtlCol="false" tIns="0" lIns="0" bIns="0" rIns="0">
            <a:spAutoFit/>
          </a:bodyPr>
          <a:lstStyle/>
          <a:p>
            <a:pPr>
              <a:lnSpc>
                <a:spcPts val="13243"/>
              </a:lnSpc>
            </a:pPr>
            <a:r>
              <a:rPr lang="en-US" sz="11036" spc="-220">
                <a:solidFill>
                  <a:srgbClr val="F4F4F4"/>
                </a:solidFill>
                <a:latin typeface="Poppins Bold"/>
              </a:rPr>
              <a:t>Brand Management</a:t>
            </a:r>
          </a:p>
        </p:txBody>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bg>
      <p:bgPr>
        <a:solidFill>
          <a:srgbClr val="F4F4F4"/>
        </a:solidFill>
      </p:bgPr>
    </p:bg>
    <p:spTree>
      <p:nvGrpSpPr>
        <p:cNvPr id="1" name=""/>
        <p:cNvGrpSpPr/>
        <p:nvPr/>
      </p:nvGrpSpPr>
      <p:grpSpPr>
        <a:xfrm>
          <a:off x="0" y="0"/>
          <a:ext cx="0" cy="0"/>
          <a:chOff x="0" y="0"/>
          <a:chExt cx="0" cy="0"/>
        </a:xfrm>
      </p:grpSpPr>
      <p:sp>
        <p:nvSpPr>
          <p:cNvPr name="AutoShape 2" id="2"/>
          <p:cNvSpPr/>
          <p:nvPr/>
        </p:nvSpPr>
        <p:spPr>
          <a:xfrm rot="0">
            <a:off x="0" y="0"/>
            <a:ext cx="7595001" cy="10287000"/>
          </a:xfrm>
          <a:prstGeom prst="rect">
            <a:avLst/>
          </a:prstGeom>
          <a:solidFill>
            <a:srgbClr val="F4A100"/>
          </a:solidFill>
        </p:spPr>
      </p:sp>
      <p:sp>
        <p:nvSpPr>
          <p:cNvPr name="TextBox 3" id="3"/>
          <p:cNvSpPr txBox="true"/>
          <p:nvPr/>
        </p:nvSpPr>
        <p:spPr>
          <a:xfrm rot="0">
            <a:off x="1028700" y="942975"/>
            <a:ext cx="5059131" cy="3743325"/>
          </a:xfrm>
          <a:prstGeom prst="rect">
            <a:avLst/>
          </a:prstGeom>
        </p:spPr>
        <p:txBody>
          <a:bodyPr anchor="t" rtlCol="false" tIns="0" lIns="0" bIns="0" rIns="0">
            <a:spAutoFit/>
          </a:bodyPr>
          <a:lstStyle/>
          <a:p>
            <a:pPr algn="ctr">
              <a:lnSpc>
                <a:spcPts val="9600"/>
              </a:lnSpc>
            </a:pPr>
            <a:r>
              <a:rPr lang="en-US" sz="8000">
                <a:solidFill>
                  <a:srgbClr val="191919"/>
                </a:solidFill>
                <a:latin typeface="Poppins Bold"/>
              </a:rPr>
              <a:t>Elements of Branding</a:t>
            </a:r>
          </a:p>
        </p:txBody>
      </p:sp>
      <p:sp>
        <p:nvSpPr>
          <p:cNvPr name="Freeform 4" id="4"/>
          <p:cNvSpPr/>
          <p:nvPr/>
        </p:nvSpPr>
        <p:spPr>
          <a:xfrm flipH="false" flipV="false" rot="0">
            <a:off x="-376133" y="6301433"/>
            <a:ext cx="7971135" cy="3985567"/>
          </a:xfrm>
          <a:custGeom>
            <a:avLst/>
            <a:gdLst/>
            <a:ahLst/>
            <a:cxnLst/>
            <a:rect r="r" b="b" t="t" l="l"/>
            <a:pathLst>
              <a:path h="3985567" w="7971135">
                <a:moveTo>
                  <a:pt x="0" y="0"/>
                </a:moveTo>
                <a:lnTo>
                  <a:pt x="7971134" y="0"/>
                </a:lnTo>
                <a:lnTo>
                  <a:pt x="7971134" y="3985567"/>
                </a:lnTo>
                <a:lnTo>
                  <a:pt x="0" y="3985567"/>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5" id="5"/>
          <p:cNvSpPr txBox="true"/>
          <p:nvPr/>
        </p:nvSpPr>
        <p:spPr>
          <a:xfrm rot="0">
            <a:off x="7595001" y="66675"/>
            <a:ext cx="10692999" cy="9969498"/>
          </a:xfrm>
          <a:prstGeom prst="rect">
            <a:avLst/>
          </a:prstGeom>
        </p:spPr>
        <p:txBody>
          <a:bodyPr anchor="t" rtlCol="false" tIns="0" lIns="0" bIns="0" rIns="0">
            <a:spAutoFit/>
          </a:bodyPr>
          <a:lstStyle/>
          <a:p>
            <a:pPr marL="755704" indent="-377852" lvl="1">
              <a:lnSpc>
                <a:spcPts val="4375"/>
              </a:lnSpc>
              <a:buFont typeface="Arial"/>
              <a:buChar char="•"/>
            </a:pPr>
            <a:r>
              <a:rPr lang="en-US" sz="3500">
                <a:solidFill>
                  <a:srgbClr val="191919"/>
                </a:solidFill>
                <a:latin typeface="Poppins Bold"/>
              </a:rPr>
              <a:t>Visual Identity:</a:t>
            </a:r>
            <a:r>
              <a:rPr lang="en-US" sz="3500">
                <a:solidFill>
                  <a:srgbClr val="191919"/>
                </a:solidFill>
                <a:latin typeface="Poppins"/>
              </a:rPr>
              <a:t> Logo, colors, typography, and design.</a:t>
            </a:r>
          </a:p>
          <a:p>
            <a:pPr marL="755704" indent="-377852" lvl="1">
              <a:lnSpc>
                <a:spcPts val="4375"/>
              </a:lnSpc>
              <a:buFont typeface="Arial"/>
              <a:buChar char="•"/>
            </a:pPr>
            <a:r>
              <a:rPr lang="en-US" sz="3500">
                <a:solidFill>
                  <a:srgbClr val="191919"/>
                </a:solidFill>
                <a:latin typeface="Poppins Bold"/>
              </a:rPr>
              <a:t>Brand Messaging:</a:t>
            </a:r>
            <a:r>
              <a:rPr lang="en-US" sz="3500">
                <a:solidFill>
                  <a:srgbClr val="191919"/>
                </a:solidFill>
                <a:latin typeface="Poppins"/>
              </a:rPr>
              <a:t> Taglines, value propositions, and brand stories.</a:t>
            </a:r>
          </a:p>
          <a:p>
            <a:pPr marL="755704" indent="-377852" lvl="1">
              <a:lnSpc>
                <a:spcPts val="4375"/>
              </a:lnSpc>
              <a:buFont typeface="Arial"/>
              <a:buChar char="•"/>
            </a:pPr>
            <a:r>
              <a:rPr lang="en-US" sz="3500">
                <a:solidFill>
                  <a:srgbClr val="191919"/>
                </a:solidFill>
                <a:latin typeface="Poppins Bold"/>
              </a:rPr>
              <a:t>Voice and Tone:</a:t>
            </a:r>
            <a:r>
              <a:rPr lang="en-US" sz="3500">
                <a:solidFill>
                  <a:srgbClr val="191919"/>
                </a:solidFill>
                <a:latin typeface="Poppins"/>
              </a:rPr>
              <a:t> Communication style and personality.</a:t>
            </a:r>
          </a:p>
          <a:p>
            <a:pPr marL="755704" indent="-377852" lvl="1">
              <a:lnSpc>
                <a:spcPts val="4375"/>
              </a:lnSpc>
              <a:buFont typeface="Arial"/>
              <a:buChar char="•"/>
            </a:pPr>
            <a:r>
              <a:rPr lang="en-US" sz="3500">
                <a:solidFill>
                  <a:srgbClr val="191919"/>
                </a:solidFill>
                <a:latin typeface="Poppins Bold"/>
              </a:rPr>
              <a:t>Customer Experience: </a:t>
            </a:r>
            <a:r>
              <a:rPr lang="en-US" sz="3500">
                <a:solidFill>
                  <a:srgbClr val="191919"/>
                </a:solidFill>
                <a:latin typeface="Poppins"/>
              </a:rPr>
              <a:t>Interaction, user experience, and service quality.</a:t>
            </a:r>
          </a:p>
          <a:p>
            <a:pPr marL="755704" indent="-377852" lvl="1">
              <a:lnSpc>
                <a:spcPts val="4375"/>
              </a:lnSpc>
              <a:buFont typeface="Arial"/>
              <a:buChar char="•"/>
            </a:pPr>
            <a:r>
              <a:rPr lang="en-US" sz="3500">
                <a:solidFill>
                  <a:srgbClr val="191919"/>
                </a:solidFill>
                <a:latin typeface="Poppins Bold"/>
              </a:rPr>
              <a:t>Consistency: </a:t>
            </a:r>
            <a:r>
              <a:rPr lang="en-US" sz="3500">
                <a:solidFill>
                  <a:srgbClr val="191919"/>
                </a:solidFill>
                <a:latin typeface="Poppins"/>
              </a:rPr>
              <a:t>Uniformity across touchpoints.</a:t>
            </a:r>
          </a:p>
          <a:p>
            <a:pPr marL="755704" indent="-377852" lvl="1">
              <a:lnSpc>
                <a:spcPts val="4375"/>
              </a:lnSpc>
              <a:buFont typeface="Arial"/>
              <a:buChar char="•"/>
            </a:pPr>
            <a:r>
              <a:rPr lang="en-US" sz="3500">
                <a:solidFill>
                  <a:srgbClr val="191919"/>
                </a:solidFill>
                <a:latin typeface="Poppins Bold"/>
              </a:rPr>
              <a:t>Positioning: </a:t>
            </a:r>
            <a:r>
              <a:rPr lang="en-US" sz="3500">
                <a:solidFill>
                  <a:srgbClr val="191919"/>
                </a:solidFill>
                <a:latin typeface="Poppins"/>
              </a:rPr>
              <a:t>Unique market positioning.</a:t>
            </a:r>
          </a:p>
          <a:p>
            <a:pPr marL="755704" indent="-377852" lvl="1">
              <a:lnSpc>
                <a:spcPts val="4375"/>
              </a:lnSpc>
              <a:buFont typeface="Arial"/>
              <a:buChar char="•"/>
            </a:pPr>
            <a:r>
              <a:rPr lang="en-US" sz="3500">
                <a:solidFill>
                  <a:srgbClr val="191919"/>
                </a:solidFill>
                <a:latin typeface="Poppins Bold"/>
              </a:rPr>
              <a:t>Emotional Bond: </a:t>
            </a:r>
            <a:r>
              <a:rPr lang="en-US" sz="3500">
                <a:solidFill>
                  <a:srgbClr val="191919"/>
                </a:solidFill>
                <a:latin typeface="Poppins"/>
              </a:rPr>
              <a:t>Establishing emotional connections.</a:t>
            </a:r>
          </a:p>
          <a:p>
            <a:pPr marL="755704" indent="-377852" lvl="1">
              <a:lnSpc>
                <a:spcPts val="4375"/>
              </a:lnSpc>
              <a:buFont typeface="Arial"/>
              <a:buChar char="•"/>
            </a:pPr>
            <a:r>
              <a:rPr lang="en-US" sz="3500">
                <a:solidFill>
                  <a:srgbClr val="191919"/>
                </a:solidFill>
                <a:latin typeface="Poppins Bold"/>
              </a:rPr>
              <a:t>Recognition:</a:t>
            </a:r>
            <a:r>
              <a:rPr lang="en-US" sz="3500">
                <a:solidFill>
                  <a:srgbClr val="191919"/>
                </a:solidFill>
                <a:latin typeface="Poppins"/>
              </a:rPr>
              <a:t> Easily identifiable and memorable.</a:t>
            </a:r>
          </a:p>
          <a:p>
            <a:pPr marL="755704" indent="-377852" lvl="1">
              <a:lnSpc>
                <a:spcPts val="4375"/>
              </a:lnSpc>
              <a:buFont typeface="Arial"/>
              <a:buChar char="•"/>
            </a:pPr>
            <a:r>
              <a:rPr lang="en-US" sz="3500">
                <a:solidFill>
                  <a:srgbClr val="191919"/>
                </a:solidFill>
                <a:latin typeface="Poppins Bold"/>
              </a:rPr>
              <a:t>Loyalty: </a:t>
            </a:r>
            <a:r>
              <a:rPr lang="en-US" sz="3500">
                <a:solidFill>
                  <a:srgbClr val="191919"/>
                </a:solidFill>
                <a:latin typeface="Poppins"/>
              </a:rPr>
              <a:t>Fostering brand loyalty.</a:t>
            </a:r>
          </a:p>
          <a:p>
            <a:pPr marL="755704" indent="-377852" lvl="1">
              <a:lnSpc>
                <a:spcPts val="4375"/>
              </a:lnSpc>
              <a:buFont typeface="Arial"/>
              <a:buChar char="•"/>
            </a:pPr>
            <a:r>
              <a:rPr lang="en-US" sz="3500">
                <a:solidFill>
                  <a:srgbClr val="191919"/>
                </a:solidFill>
                <a:latin typeface="Poppins Bold"/>
              </a:rPr>
              <a:t>Equity: </a:t>
            </a:r>
            <a:r>
              <a:rPr lang="en-US" sz="3500">
                <a:solidFill>
                  <a:srgbClr val="191919"/>
                </a:solidFill>
                <a:latin typeface="Poppins"/>
              </a:rPr>
              <a:t>Overall brand value and strength.</a:t>
            </a:r>
          </a:p>
          <a:p>
            <a:pPr marL="755704" indent="-377852" lvl="1">
              <a:lnSpc>
                <a:spcPts val="4375"/>
              </a:lnSpc>
              <a:buFont typeface="Arial"/>
              <a:buChar char="•"/>
            </a:pPr>
            <a:r>
              <a:rPr lang="en-US" sz="3500">
                <a:solidFill>
                  <a:srgbClr val="191919"/>
                </a:solidFill>
                <a:latin typeface="Poppins Bold"/>
              </a:rPr>
              <a:t>Extension: </a:t>
            </a:r>
            <a:r>
              <a:rPr lang="en-US" sz="3500">
                <a:solidFill>
                  <a:srgbClr val="191919"/>
                </a:solidFill>
                <a:latin typeface="Poppins"/>
              </a:rPr>
              <a:t>Ability to expand into new areas.</a:t>
            </a:r>
          </a:p>
          <a:p>
            <a:pPr marL="755704" indent="-377852" lvl="1">
              <a:lnSpc>
                <a:spcPts val="4375"/>
              </a:lnSpc>
              <a:buFont typeface="Arial"/>
              <a:buChar char="•"/>
            </a:pPr>
            <a:r>
              <a:rPr lang="en-US" sz="3500">
                <a:solidFill>
                  <a:srgbClr val="191919"/>
                </a:solidFill>
                <a:latin typeface="Poppins Bold"/>
              </a:rPr>
              <a:t>Guidelines: </a:t>
            </a:r>
            <a:r>
              <a:rPr lang="en-US" sz="3500">
                <a:solidFill>
                  <a:srgbClr val="191919"/>
                </a:solidFill>
                <a:latin typeface="Poppins"/>
              </a:rPr>
              <a:t>Rules for consistent usage.</a:t>
            </a:r>
          </a:p>
        </p:txBody>
      </p:sp>
    </p:spTree>
  </p:cSld>
  <p:clrMapOvr>
    <a:masterClrMapping/>
  </p:clrMapOvr>
</p:sld>
</file>

<file path=ppt/slides/slide11.xml><?xml version="1.0" encoding="utf-8"?>
<p:sld xmlns:p="http://schemas.openxmlformats.org/presentationml/2006/main" xmlns:a="http://schemas.openxmlformats.org/drawingml/2006/main">
  <p:cSld>
    <p:bg>
      <p:bgPr>
        <a:solidFill>
          <a:srgbClr val="F4A100"/>
        </a:solidFill>
      </p:bgPr>
    </p:bg>
    <p:spTree>
      <p:nvGrpSpPr>
        <p:cNvPr id="1" name=""/>
        <p:cNvGrpSpPr/>
        <p:nvPr/>
      </p:nvGrpSpPr>
      <p:grpSpPr>
        <a:xfrm>
          <a:off x="0" y="0"/>
          <a:ext cx="0" cy="0"/>
          <a:chOff x="0" y="0"/>
          <a:chExt cx="0" cy="0"/>
        </a:xfrm>
      </p:grpSpPr>
      <p:sp>
        <p:nvSpPr>
          <p:cNvPr name="TextBox 2" id="2"/>
          <p:cNvSpPr txBox="true"/>
          <p:nvPr/>
        </p:nvSpPr>
        <p:spPr>
          <a:xfrm rot="0">
            <a:off x="348606" y="1325557"/>
            <a:ext cx="17590789" cy="7803514"/>
          </a:xfrm>
          <a:prstGeom prst="rect">
            <a:avLst/>
          </a:prstGeom>
        </p:spPr>
        <p:txBody>
          <a:bodyPr anchor="t" rtlCol="false" tIns="0" lIns="0" bIns="0" rIns="0">
            <a:spAutoFit/>
          </a:bodyPr>
          <a:lstStyle/>
          <a:p>
            <a:pPr algn="just">
              <a:lnSpc>
                <a:spcPts val="5125"/>
              </a:lnSpc>
            </a:pPr>
            <a:r>
              <a:rPr lang="en-US" sz="4100">
                <a:solidFill>
                  <a:srgbClr val="191919"/>
                </a:solidFill>
                <a:latin typeface="Poppins Bold"/>
              </a:rPr>
              <a:t>Brand Name: </a:t>
            </a:r>
            <a:r>
              <a:rPr lang="en-US" sz="4100">
                <a:solidFill>
                  <a:srgbClr val="191919"/>
                </a:solidFill>
                <a:latin typeface="Poppins"/>
              </a:rPr>
              <a:t>The name of the brand is often the first point of contact with consumers and plays a crucial role in shaping initial perceptions. Examples include:</a:t>
            </a:r>
          </a:p>
          <a:p>
            <a:pPr algn="just">
              <a:lnSpc>
                <a:spcPts val="5125"/>
              </a:lnSpc>
            </a:pPr>
            <a:r>
              <a:rPr lang="en-US" sz="4100">
                <a:solidFill>
                  <a:srgbClr val="191919"/>
                </a:solidFill>
                <a:latin typeface="Poppins"/>
              </a:rPr>
              <a:t>Apple: Known for its simplicity and association with innovation.</a:t>
            </a:r>
          </a:p>
          <a:p>
            <a:pPr algn="just">
              <a:lnSpc>
                <a:spcPts val="5125"/>
              </a:lnSpc>
            </a:pPr>
            <a:r>
              <a:rPr lang="en-US" sz="4100">
                <a:solidFill>
                  <a:srgbClr val="191919"/>
                </a:solidFill>
                <a:latin typeface="Poppins"/>
              </a:rPr>
              <a:t>Coca-Cola: Evokes feelings of happiness, nostalgia, and refreshment.</a:t>
            </a:r>
          </a:p>
          <a:p>
            <a:pPr algn="just">
              <a:lnSpc>
                <a:spcPts val="5125"/>
              </a:lnSpc>
            </a:pPr>
          </a:p>
          <a:p>
            <a:pPr algn="just">
              <a:lnSpc>
                <a:spcPts val="5125"/>
              </a:lnSpc>
            </a:pPr>
            <a:r>
              <a:rPr lang="en-US" sz="4100">
                <a:solidFill>
                  <a:srgbClr val="191919"/>
                </a:solidFill>
                <a:latin typeface="Poppins Bold"/>
              </a:rPr>
              <a:t>Logo: </a:t>
            </a:r>
            <a:r>
              <a:rPr lang="en-US" sz="4100">
                <a:solidFill>
                  <a:srgbClr val="191919"/>
                </a:solidFill>
                <a:latin typeface="Poppins"/>
              </a:rPr>
              <a:t>The visual symbol or emblem that represents the brand and is instantly recognizable. Examples include:</a:t>
            </a:r>
          </a:p>
          <a:p>
            <a:pPr algn="just">
              <a:lnSpc>
                <a:spcPts val="5125"/>
              </a:lnSpc>
            </a:pPr>
            <a:r>
              <a:rPr lang="en-US" sz="4100">
                <a:solidFill>
                  <a:srgbClr val="191919"/>
                </a:solidFill>
                <a:latin typeface="Poppins"/>
              </a:rPr>
              <a:t>Nike's swoosh: Represents movement, athleticism, and excellence.</a:t>
            </a:r>
          </a:p>
          <a:p>
            <a:pPr algn="just">
              <a:lnSpc>
                <a:spcPts val="5125"/>
              </a:lnSpc>
            </a:pPr>
            <a:r>
              <a:rPr lang="en-US" sz="4100">
                <a:solidFill>
                  <a:srgbClr val="191919"/>
                </a:solidFill>
                <a:latin typeface="Poppins"/>
              </a:rPr>
              <a:t>McDonald's golden arches: Symbolizes familiarity, consistency, and fast food.</a:t>
            </a:r>
          </a:p>
        </p:txBody>
      </p:sp>
      <p:sp>
        <p:nvSpPr>
          <p:cNvPr name="TextBox 3" id="3"/>
          <p:cNvSpPr txBox="true"/>
          <p:nvPr/>
        </p:nvSpPr>
        <p:spPr>
          <a:xfrm rot="0">
            <a:off x="4240775" y="41923"/>
            <a:ext cx="8597950" cy="986777"/>
          </a:xfrm>
          <a:prstGeom prst="rect">
            <a:avLst/>
          </a:prstGeom>
        </p:spPr>
        <p:txBody>
          <a:bodyPr anchor="t" rtlCol="false" tIns="0" lIns="0" bIns="0" rIns="0">
            <a:spAutoFit/>
          </a:bodyPr>
          <a:lstStyle/>
          <a:p>
            <a:pPr algn="ctr">
              <a:lnSpc>
                <a:spcPts val="8085"/>
              </a:lnSpc>
              <a:spcBef>
                <a:spcPct val="0"/>
              </a:spcBef>
            </a:pPr>
            <a:r>
              <a:rPr lang="en-US" sz="5775">
                <a:solidFill>
                  <a:srgbClr val="191919"/>
                </a:solidFill>
                <a:latin typeface="Archivo Black"/>
              </a:rPr>
              <a:t>Elements of Branding</a:t>
            </a:r>
          </a:p>
        </p:txBody>
      </p:sp>
    </p:spTree>
  </p:cSld>
  <p:clrMapOvr>
    <a:masterClrMapping/>
  </p:clrMapOvr>
</p:sld>
</file>

<file path=ppt/slides/slide12.xml><?xml version="1.0" encoding="utf-8"?>
<p:sld xmlns:p="http://schemas.openxmlformats.org/presentationml/2006/main" xmlns:a="http://schemas.openxmlformats.org/drawingml/2006/main">
  <p:cSld>
    <p:bg>
      <p:bgPr>
        <a:solidFill>
          <a:srgbClr val="F4A100"/>
        </a:solidFill>
      </p:bgPr>
    </p:bg>
    <p:spTree>
      <p:nvGrpSpPr>
        <p:cNvPr id="1" name=""/>
        <p:cNvGrpSpPr/>
        <p:nvPr/>
      </p:nvGrpSpPr>
      <p:grpSpPr>
        <a:xfrm>
          <a:off x="0" y="0"/>
          <a:ext cx="0" cy="0"/>
          <a:chOff x="0" y="0"/>
          <a:chExt cx="0" cy="0"/>
        </a:xfrm>
      </p:grpSpPr>
      <p:sp>
        <p:nvSpPr>
          <p:cNvPr name="TextBox 2" id="2"/>
          <p:cNvSpPr txBox="true"/>
          <p:nvPr/>
        </p:nvSpPr>
        <p:spPr>
          <a:xfrm rot="0">
            <a:off x="228600" y="1458067"/>
            <a:ext cx="17590789" cy="7803514"/>
          </a:xfrm>
          <a:prstGeom prst="rect">
            <a:avLst/>
          </a:prstGeom>
        </p:spPr>
        <p:txBody>
          <a:bodyPr anchor="t" rtlCol="false" tIns="0" lIns="0" bIns="0" rIns="0">
            <a:spAutoFit/>
          </a:bodyPr>
          <a:lstStyle/>
          <a:p>
            <a:pPr algn="just">
              <a:lnSpc>
                <a:spcPts val="5125"/>
              </a:lnSpc>
            </a:pPr>
            <a:r>
              <a:rPr lang="en-US" sz="4100">
                <a:solidFill>
                  <a:srgbClr val="191919"/>
                </a:solidFill>
                <a:latin typeface="Poppins Bold"/>
              </a:rPr>
              <a:t>Tagline/Slogan: </a:t>
            </a:r>
            <a:r>
              <a:rPr lang="en-US" sz="4100">
                <a:solidFill>
                  <a:srgbClr val="191919"/>
                </a:solidFill>
                <a:latin typeface="Poppins"/>
              </a:rPr>
              <a:t>A short, memorable phrase that encapsulates the brand's essence or value proposition. Examples include:</a:t>
            </a:r>
          </a:p>
          <a:p>
            <a:pPr algn="just">
              <a:lnSpc>
                <a:spcPts val="5125"/>
              </a:lnSpc>
            </a:pPr>
            <a:r>
              <a:rPr lang="en-US" sz="4100">
                <a:solidFill>
                  <a:srgbClr val="191919"/>
                </a:solidFill>
                <a:latin typeface="Poppins"/>
              </a:rPr>
              <a:t>Nike: "Just Do It" - Encourages action, determination, and empowerment.</a:t>
            </a:r>
          </a:p>
          <a:p>
            <a:pPr algn="just">
              <a:lnSpc>
                <a:spcPts val="5125"/>
              </a:lnSpc>
            </a:pPr>
            <a:r>
              <a:rPr lang="en-US" sz="4100">
                <a:solidFill>
                  <a:srgbClr val="191919"/>
                </a:solidFill>
                <a:latin typeface="Poppins"/>
              </a:rPr>
              <a:t>BMW: "The Ultimate Driving Machine" - Emphasizes performance, luxury, and engineering excellence.</a:t>
            </a:r>
          </a:p>
          <a:p>
            <a:pPr algn="just">
              <a:lnSpc>
                <a:spcPts val="5125"/>
              </a:lnSpc>
            </a:pPr>
          </a:p>
          <a:p>
            <a:pPr algn="just">
              <a:lnSpc>
                <a:spcPts val="5125"/>
              </a:lnSpc>
            </a:pPr>
            <a:r>
              <a:rPr lang="en-US" sz="4100">
                <a:solidFill>
                  <a:srgbClr val="191919"/>
                </a:solidFill>
                <a:latin typeface="Poppins Bold"/>
              </a:rPr>
              <a:t>Brand Colors: </a:t>
            </a:r>
            <a:r>
              <a:rPr lang="en-US" sz="4100">
                <a:solidFill>
                  <a:srgbClr val="191919"/>
                </a:solidFill>
                <a:latin typeface="Poppins"/>
              </a:rPr>
              <a:t>The specific colors associated with a brand that evoke certain emotions or associations. Examples include:</a:t>
            </a:r>
          </a:p>
          <a:p>
            <a:pPr algn="just">
              <a:lnSpc>
                <a:spcPts val="5125"/>
              </a:lnSpc>
            </a:pPr>
            <a:r>
              <a:rPr lang="en-US" sz="4100">
                <a:solidFill>
                  <a:srgbClr val="191919"/>
                </a:solidFill>
                <a:latin typeface="Poppins"/>
              </a:rPr>
              <a:t>Starbucks: Green - Symbolizes growth, freshness, and sustainability.</a:t>
            </a:r>
          </a:p>
          <a:p>
            <a:pPr algn="just">
              <a:lnSpc>
                <a:spcPts val="5125"/>
              </a:lnSpc>
            </a:pPr>
            <a:r>
              <a:rPr lang="en-US" sz="4100">
                <a:solidFill>
                  <a:srgbClr val="191919"/>
                </a:solidFill>
                <a:latin typeface="Poppins"/>
              </a:rPr>
              <a:t>FedEx: Purple and orange - Conveys reliability, speed, and innovation.</a:t>
            </a:r>
          </a:p>
        </p:txBody>
      </p:sp>
      <p:sp>
        <p:nvSpPr>
          <p:cNvPr name="TextBox 3" id="3"/>
          <p:cNvSpPr txBox="true"/>
          <p:nvPr/>
        </p:nvSpPr>
        <p:spPr>
          <a:xfrm rot="0">
            <a:off x="4240775" y="41923"/>
            <a:ext cx="8597950" cy="986777"/>
          </a:xfrm>
          <a:prstGeom prst="rect">
            <a:avLst/>
          </a:prstGeom>
        </p:spPr>
        <p:txBody>
          <a:bodyPr anchor="t" rtlCol="false" tIns="0" lIns="0" bIns="0" rIns="0">
            <a:spAutoFit/>
          </a:bodyPr>
          <a:lstStyle/>
          <a:p>
            <a:pPr algn="ctr">
              <a:lnSpc>
                <a:spcPts val="8085"/>
              </a:lnSpc>
              <a:spcBef>
                <a:spcPct val="0"/>
              </a:spcBef>
            </a:pPr>
            <a:r>
              <a:rPr lang="en-US" sz="5775">
                <a:solidFill>
                  <a:srgbClr val="191919"/>
                </a:solidFill>
                <a:latin typeface="Archivo Black"/>
              </a:rPr>
              <a:t>Elements of Branding</a:t>
            </a:r>
          </a:p>
        </p:txBody>
      </p:sp>
    </p:spTree>
  </p:cSld>
  <p:clrMapOvr>
    <a:masterClrMapping/>
  </p:clrMapOvr>
</p:sld>
</file>

<file path=ppt/slides/slide13.xml><?xml version="1.0" encoding="utf-8"?>
<p:sld xmlns:p="http://schemas.openxmlformats.org/presentationml/2006/main" xmlns:a="http://schemas.openxmlformats.org/drawingml/2006/main">
  <p:cSld>
    <p:bg>
      <p:bgPr>
        <a:solidFill>
          <a:srgbClr val="F4A100"/>
        </a:solidFill>
      </p:bgPr>
    </p:bg>
    <p:spTree>
      <p:nvGrpSpPr>
        <p:cNvPr id="1" name=""/>
        <p:cNvGrpSpPr/>
        <p:nvPr/>
      </p:nvGrpSpPr>
      <p:grpSpPr>
        <a:xfrm>
          <a:off x="0" y="0"/>
          <a:ext cx="0" cy="0"/>
          <a:chOff x="0" y="0"/>
          <a:chExt cx="0" cy="0"/>
        </a:xfrm>
      </p:grpSpPr>
      <p:sp>
        <p:nvSpPr>
          <p:cNvPr name="TextBox 2" id="2"/>
          <p:cNvSpPr txBox="true"/>
          <p:nvPr/>
        </p:nvSpPr>
        <p:spPr>
          <a:xfrm rot="0">
            <a:off x="348606" y="1073786"/>
            <a:ext cx="17590789" cy="9098914"/>
          </a:xfrm>
          <a:prstGeom prst="rect">
            <a:avLst/>
          </a:prstGeom>
        </p:spPr>
        <p:txBody>
          <a:bodyPr anchor="t" rtlCol="false" tIns="0" lIns="0" bIns="0" rIns="0">
            <a:spAutoFit/>
          </a:bodyPr>
          <a:lstStyle/>
          <a:p>
            <a:pPr algn="just">
              <a:lnSpc>
                <a:spcPts val="5125"/>
              </a:lnSpc>
            </a:pPr>
            <a:r>
              <a:rPr lang="en-US" sz="4100">
                <a:solidFill>
                  <a:srgbClr val="191919"/>
                </a:solidFill>
                <a:latin typeface="Poppins Bold"/>
              </a:rPr>
              <a:t>Typography/Font: </a:t>
            </a:r>
            <a:r>
              <a:rPr lang="en-US" sz="4100">
                <a:solidFill>
                  <a:srgbClr val="191919"/>
                </a:solidFill>
                <a:latin typeface="Poppins"/>
              </a:rPr>
              <a:t>The style of lettering used in the brand's logo, packaging, and marketing materials. Examples include:</a:t>
            </a:r>
          </a:p>
          <a:p>
            <a:pPr algn="just">
              <a:lnSpc>
                <a:spcPts val="5125"/>
              </a:lnSpc>
            </a:pPr>
            <a:r>
              <a:rPr lang="en-US" sz="4100">
                <a:solidFill>
                  <a:srgbClr val="191919"/>
                </a:solidFill>
                <a:latin typeface="Poppins"/>
              </a:rPr>
              <a:t>Disney: Uses a whimsical, child-friendly font that reflects its entertainment-focused brand identity.</a:t>
            </a:r>
          </a:p>
          <a:p>
            <a:pPr algn="just">
              <a:lnSpc>
                <a:spcPts val="5125"/>
              </a:lnSpc>
            </a:pPr>
            <a:r>
              <a:rPr lang="en-US" sz="4100">
                <a:solidFill>
                  <a:srgbClr val="191919"/>
                </a:solidFill>
                <a:latin typeface="Poppins"/>
              </a:rPr>
              <a:t>Chanel: Utilizes elegant, sophisticated typography that aligns with its luxury image.</a:t>
            </a:r>
          </a:p>
          <a:p>
            <a:pPr algn="just">
              <a:lnSpc>
                <a:spcPts val="5125"/>
              </a:lnSpc>
            </a:pPr>
          </a:p>
          <a:p>
            <a:pPr algn="just">
              <a:lnSpc>
                <a:spcPts val="5125"/>
              </a:lnSpc>
            </a:pPr>
            <a:r>
              <a:rPr lang="en-US" sz="4100">
                <a:solidFill>
                  <a:srgbClr val="191919"/>
                </a:solidFill>
                <a:latin typeface="Poppins Bold"/>
              </a:rPr>
              <a:t>Brand Voice/Tone: </a:t>
            </a:r>
            <a:r>
              <a:rPr lang="en-US" sz="4100">
                <a:solidFill>
                  <a:srgbClr val="191919"/>
                </a:solidFill>
                <a:latin typeface="Poppins"/>
              </a:rPr>
              <a:t>The personality and style of communication used by the brand in its marketing materials, social media posts, and customer interactions. Examples include:</a:t>
            </a:r>
          </a:p>
          <a:p>
            <a:pPr algn="just">
              <a:lnSpc>
                <a:spcPts val="5125"/>
              </a:lnSpc>
            </a:pPr>
            <a:r>
              <a:rPr lang="en-US" sz="4100">
                <a:solidFill>
                  <a:srgbClr val="191919"/>
                </a:solidFill>
                <a:latin typeface="Poppins"/>
              </a:rPr>
              <a:t>Wendy's: Known for its witty, irreverent tone on social media, which resonates with younger audiences.</a:t>
            </a:r>
          </a:p>
          <a:p>
            <a:pPr algn="just">
              <a:lnSpc>
                <a:spcPts val="5125"/>
              </a:lnSpc>
            </a:pPr>
            <a:r>
              <a:rPr lang="en-US" sz="4100">
                <a:solidFill>
                  <a:srgbClr val="191919"/>
                </a:solidFill>
                <a:latin typeface="Poppins"/>
              </a:rPr>
              <a:t>Dove: Employs a supportive, inclusive tone that promotes self-esteem and body positivity.</a:t>
            </a:r>
          </a:p>
        </p:txBody>
      </p:sp>
      <p:sp>
        <p:nvSpPr>
          <p:cNvPr name="TextBox 3" id="3"/>
          <p:cNvSpPr txBox="true"/>
          <p:nvPr/>
        </p:nvSpPr>
        <p:spPr>
          <a:xfrm rot="0">
            <a:off x="4240775" y="41923"/>
            <a:ext cx="8597950" cy="986777"/>
          </a:xfrm>
          <a:prstGeom prst="rect">
            <a:avLst/>
          </a:prstGeom>
        </p:spPr>
        <p:txBody>
          <a:bodyPr anchor="t" rtlCol="false" tIns="0" lIns="0" bIns="0" rIns="0">
            <a:spAutoFit/>
          </a:bodyPr>
          <a:lstStyle/>
          <a:p>
            <a:pPr algn="ctr">
              <a:lnSpc>
                <a:spcPts val="8085"/>
              </a:lnSpc>
              <a:spcBef>
                <a:spcPct val="0"/>
              </a:spcBef>
            </a:pPr>
            <a:r>
              <a:rPr lang="en-US" sz="5775">
                <a:solidFill>
                  <a:srgbClr val="191919"/>
                </a:solidFill>
                <a:latin typeface="Archivo Black"/>
              </a:rPr>
              <a:t>Elements of Branding</a:t>
            </a:r>
          </a:p>
        </p:txBody>
      </p:sp>
    </p:spTree>
  </p:cSld>
  <p:clrMapOvr>
    <a:masterClrMapping/>
  </p:clrMapOvr>
</p:sld>
</file>

<file path=ppt/slides/slide14.xml><?xml version="1.0" encoding="utf-8"?>
<p:sld xmlns:p="http://schemas.openxmlformats.org/presentationml/2006/main" xmlns:a="http://schemas.openxmlformats.org/drawingml/2006/main">
  <p:cSld>
    <p:bg>
      <p:bgPr>
        <a:solidFill>
          <a:srgbClr val="F4A100"/>
        </a:solidFill>
      </p:bgPr>
    </p:bg>
    <p:spTree>
      <p:nvGrpSpPr>
        <p:cNvPr id="1" name=""/>
        <p:cNvGrpSpPr/>
        <p:nvPr/>
      </p:nvGrpSpPr>
      <p:grpSpPr>
        <a:xfrm>
          <a:off x="0" y="0"/>
          <a:ext cx="0" cy="0"/>
          <a:chOff x="0" y="0"/>
          <a:chExt cx="0" cy="0"/>
        </a:xfrm>
      </p:grpSpPr>
      <p:sp>
        <p:nvSpPr>
          <p:cNvPr name="TextBox 2" id="2"/>
          <p:cNvSpPr txBox="true"/>
          <p:nvPr/>
        </p:nvSpPr>
        <p:spPr>
          <a:xfrm rot="0">
            <a:off x="348606" y="1800194"/>
            <a:ext cx="17590789" cy="5212714"/>
          </a:xfrm>
          <a:prstGeom prst="rect">
            <a:avLst/>
          </a:prstGeom>
        </p:spPr>
        <p:txBody>
          <a:bodyPr anchor="t" rtlCol="false" tIns="0" lIns="0" bIns="0" rIns="0">
            <a:spAutoFit/>
          </a:bodyPr>
          <a:lstStyle/>
          <a:p>
            <a:pPr algn="just">
              <a:lnSpc>
                <a:spcPts val="5125"/>
              </a:lnSpc>
            </a:pPr>
            <a:r>
              <a:rPr lang="en-US" sz="4100">
                <a:solidFill>
                  <a:srgbClr val="191919"/>
                </a:solidFill>
                <a:latin typeface="Poppins Bold"/>
              </a:rPr>
              <a:t>Brand Story: </a:t>
            </a:r>
            <a:r>
              <a:rPr lang="en-US" sz="4100">
                <a:solidFill>
                  <a:srgbClr val="191919"/>
                </a:solidFill>
                <a:latin typeface="Poppins"/>
              </a:rPr>
              <a:t>The narrative or backstory behind the brand, which helps establish an emotional connection with consumers. Examples include:</a:t>
            </a:r>
          </a:p>
          <a:p>
            <a:pPr algn="just">
              <a:lnSpc>
                <a:spcPts val="5125"/>
              </a:lnSpc>
            </a:pPr>
            <a:r>
              <a:rPr lang="en-US" sz="4100">
                <a:solidFill>
                  <a:srgbClr val="191919"/>
                </a:solidFill>
                <a:latin typeface="Poppins"/>
              </a:rPr>
              <a:t>Patagonia: Emphasizes its commitment to environmental sustainability and outdoor adventure, resonating with environmentally conscious consumers.</a:t>
            </a:r>
          </a:p>
          <a:p>
            <a:pPr algn="just">
              <a:lnSpc>
                <a:spcPts val="5125"/>
              </a:lnSpc>
            </a:pPr>
            <a:r>
              <a:rPr lang="en-US" sz="4100">
                <a:solidFill>
                  <a:srgbClr val="191919"/>
                </a:solidFill>
                <a:latin typeface="Poppins"/>
              </a:rPr>
              <a:t>Airbnb: Highlights stories of travelers and hosts to promote a sense of belonging and community.</a:t>
            </a:r>
          </a:p>
        </p:txBody>
      </p:sp>
      <p:sp>
        <p:nvSpPr>
          <p:cNvPr name="TextBox 3" id="3"/>
          <p:cNvSpPr txBox="true"/>
          <p:nvPr/>
        </p:nvSpPr>
        <p:spPr>
          <a:xfrm rot="0">
            <a:off x="4240775" y="41923"/>
            <a:ext cx="8597950" cy="986777"/>
          </a:xfrm>
          <a:prstGeom prst="rect">
            <a:avLst/>
          </a:prstGeom>
        </p:spPr>
        <p:txBody>
          <a:bodyPr anchor="t" rtlCol="false" tIns="0" lIns="0" bIns="0" rIns="0">
            <a:spAutoFit/>
          </a:bodyPr>
          <a:lstStyle/>
          <a:p>
            <a:pPr algn="ctr">
              <a:lnSpc>
                <a:spcPts val="8085"/>
              </a:lnSpc>
              <a:spcBef>
                <a:spcPct val="0"/>
              </a:spcBef>
            </a:pPr>
            <a:r>
              <a:rPr lang="en-US" sz="5775">
                <a:solidFill>
                  <a:srgbClr val="191919"/>
                </a:solidFill>
                <a:latin typeface="Archivo Black"/>
              </a:rPr>
              <a:t>Elements of Branding</a:t>
            </a:r>
          </a:p>
        </p:txBody>
      </p:sp>
    </p:spTree>
  </p:cSld>
  <p:clrMapOvr>
    <a:masterClrMapping/>
  </p:clrMapOvr>
</p:sld>
</file>

<file path=ppt/slides/slide15.xml><?xml version="1.0" encoding="utf-8"?>
<p:sld xmlns:p="http://schemas.openxmlformats.org/presentationml/2006/main" xmlns:a="http://schemas.openxmlformats.org/drawingml/2006/main" xmlns:r="http://schemas.openxmlformats.org/officeDocument/2006/relationships">
  <p:cSld>
    <p:bg>
      <p:bgPr>
        <a:solidFill>
          <a:srgbClr val="F4A100"/>
        </a:solidFill>
      </p:bgPr>
    </p:bg>
    <p:spTree>
      <p:nvGrpSpPr>
        <p:cNvPr id="1" name=""/>
        <p:cNvGrpSpPr/>
        <p:nvPr/>
      </p:nvGrpSpPr>
      <p:grpSpPr>
        <a:xfrm>
          <a:off x="0" y="0"/>
          <a:ext cx="0" cy="0"/>
          <a:chOff x="0" y="0"/>
          <a:chExt cx="0" cy="0"/>
        </a:xfrm>
      </p:grpSpPr>
      <p:sp>
        <p:nvSpPr>
          <p:cNvPr name="AutoShape 2" id="2"/>
          <p:cNvSpPr/>
          <p:nvPr/>
        </p:nvSpPr>
        <p:spPr>
          <a:xfrm rot="0">
            <a:off x="0" y="3878657"/>
            <a:ext cx="18288000" cy="6408343"/>
          </a:xfrm>
          <a:prstGeom prst="rect">
            <a:avLst/>
          </a:prstGeom>
          <a:solidFill>
            <a:srgbClr val="3886AD"/>
          </a:solidFill>
        </p:spPr>
      </p:sp>
      <p:sp>
        <p:nvSpPr>
          <p:cNvPr name="Freeform 3" id="3"/>
          <p:cNvSpPr/>
          <p:nvPr/>
        </p:nvSpPr>
        <p:spPr>
          <a:xfrm flipH="false" flipV="false" rot="0">
            <a:off x="0" y="2057400"/>
            <a:ext cx="18288000" cy="8229600"/>
          </a:xfrm>
          <a:custGeom>
            <a:avLst/>
            <a:gdLst/>
            <a:ahLst/>
            <a:cxnLst/>
            <a:rect r="r" b="b" t="t" l="l"/>
            <a:pathLst>
              <a:path h="8229600" w="18288000">
                <a:moveTo>
                  <a:pt x="0" y="0"/>
                </a:moveTo>
                <a:lnTo>
                  <a:pt x="18288000" y="0"/>
                </a:lnTo>
                <a:lnTo>
                  <a:pt x="18288000" y="8229600"/>
                </a:lnTo>
                <a:lnTo>
                  <a:pt x="0" y="8229600"/>
                </a:lnTo>
                <a:lnTo>
                  <a:pt x="0" y="0"/>
                </a:lnTo>
                <a:close/>
              </a:path>
            </a:pathLst>
          </a:custGeom>
          <a:blipFill>
            <a:blip r:embed="rId2"/>
            <a:stretch>
              <a:fillRect l="0" t="0" r="0" b="0"/>
            </a:stretch>
          </a:blipFill>
        </p:spPr>
      </p:sp>
      <p:sp>
        <p:nvSpPr>
          <p:cNvPr name="TextBox 4" id="4"/>
          <p:cNvSpPr txBox="true"/>
          <p:nvPr/>
        </p:nvSpPr>
        <p:spPr>
          <a:xfrm rot="0">
            <a:off x="0" y="439636"/>
            <a:ext cx="18288000" cy="1095375"/>
          </a:xfrm>
          <a:prstGeom prst="rect">
            <a:avLst/>
          </a:prstGeom>
        </p:spPr>
        <p:txBody>
          <a:bodyPr anchor="t" rtlCol="false" tIns="0" lIns="0" bIns="0" rIns="0">
            <a:spAutoFit/>
          </a:bodyPr>
          <a:lstStyle/>
          <a:p>
            <a:pPr algn="ctr">
              <a:lnSpc>
                <a:spcPts val="8160"/>
              </a:lnSpc>
            </a:pPr>
            <a:r>
              <a:rPr lang="en-US" sz="6800" u="sng">
                <a:solidFill>
                  <a:srgbClr val="191919"/>
                </a:solidFill>
                <a:latin typeface="Poppins Bold"/>
              </a:rPr>
              <a:t>Branding - Challenges &amp; Opportunities</a:t>
            </a:r>
          </a:p>
        </p:txBody>
      </p:sp>
    </p:spTree>
  </p:cSld>
  <p:clrMapOvr>
    <a:masterClrMapping/>
  </p:clrMapOvr>
</p:sld>
</file>

<file path=ppt/slides/slide16.xml><?xml version="1.0" encoding="utf-8"?>
<p:sld xmlns:p="http://schemas.openxmlformats.org/presentationml/2006/main" xmlns:a="http://schemas.openxmlformats.org/drawingml/2006/main">
  <p:cSld>
    <p:bg>
      <p:bgPr>
        <a:solidFill>
          <a:srgbClr val="F4F4F4"/>
        </a:solidFill>
      </p:bgPr>
    </p:bg>
    <p:spTree>
      <p:nvGrpSpPr>
        <p:cNvPr id="1" name=""/>
        <p:cNvGrpSpPr/>
        <p:nvPr/>
      </p:nvGrpSpPr>
      <p:grpSpPr>
        <a:xfrm>
          <a:off x="0" y="0"/>
          <a:ext cx="0" cy="0"/>
          <a:chOff x="0" y="0"/>
          <a:chExt cx="0" cy="0"/>
        </a:xfrm>
      </p:grpSpPr>
      <p:sp>
        <p:nvSpPr>
          <p:cNvPr name="AutoShape 2" id="2"/>
          <p:cNvSpPr/>
          <p:nvPr/>
        </p:nvSpPr>
        <p:spPr>
          <a:xfrm rot="0">
            <a:off x="0" y="0"/>
            <a:ext cx="8777887" cy="10287000"/>
          </a:xfrm>
          <a:prstGeom prst="rect">
            <a:avLst/>
          </a:prstGeom>
          <a:solidFill>
            <a:srgbClr val="F4A100"/>
          </a:solidFill>
        </p:spPr>
      </p:sp>
      <p:sp>
        <p:nvSpPr>
          <p:cNvPr name="AutoShape 3" id="3"/>
          <p:cNvSpPr/>
          <p:nvPr/>
        </p:nvSpPr>
        <p:spPr>
          <a:xfrm rot="-10800000">
            <a:off x="0" y="3376432"/>
            <a:ext cx="1122145" cy="1125477"/>
          </a:xfrm>
          <a:prstGeom prst="rect">
            <a:avLst/>
          </a:prstGeom>
          <a:solidFill>
            <a:srgbClr val="FADB7A"/>
          </a:solidFill>
        </p:spPr>
      </p:sp>
      <p:sp>
        <p:nvSpPr>
          <p:cNvPr name="AutoShape 4" id="4"/>
          <p:cNvSpPr/>
          <p:nvPr/>
        </p:nvSpPr>
        <p:spPr>
          <a:xfrm rot="-10800000">
            <a:off x="1122145" y="2250955"/>
            <a:ext cx="1122145" cy="1125477"/>
          </a:xfrm>
          <a:prstGeom prst="rect">
            <a:avLst/>
          </a:prstGeom>
          <a:solidFill>
            <a:srgbClr val="FADB7A">
              <a:alpha val="64706"/>
            </a:srgbClr>
          </a:solidFill>
        </p:spPr>
      </p:sp>
      <p:sp>
        <p:nvSpPr>
          <p:cNvPr name="AutoShape 5" id="5"/>
          <p:cNvSpPr/>
          <p:nvPr/>
        </p:nvSpPr>
        <p:spPr>
          <a:xfrm rot="-10800000">
            <a:off x="2244290" y="1125477"/>
            <a:ext cx="1122145" cy="1125477"/>
          </a:xfrm>
          <a:prstGeom prst="rect">
            <a:avLst/>
          </a:prstGeom>
          <a:solidFill>
            <a:srgbClr val="FADB7A">
              <a:alpha val="40000"/>
            </a:srgbClr>
          </a:solidFill>
        </p:spPr>
      </p:sp>
      <p:sp>
        <p:nvSpPr>
          <p:cNvPr name="AutoShape 6" id="6"/>
          <p:cNvSpPr/>
          <p:nvPr/>
        </p:nvSpPr>
        <p:spPr>
          <a:xfrm rot="-10800000">
            <a:off x="3366435" y="0"/>
            <a:ext cx="1122145" cy="1125477"/>
          </a:xfrm>
          <a:prstGeom prst="rect">
            <a:avLst/>
          </a:prstGeom>
          <a:solidFill>
            <a:srgbClr val="FADB7A">
              <a:alpha val="18824"/>
            </a:srgbClr>
          </a:solidFill>
        </p:spPr>
      </p:sp>
      <p:sp>
        <p:nvSpPr>
          <p:cNvPr name="AutoShape 7" id="7"/>
          <p:cNvSpPr/>
          <p:nvPr/>
        </p:nvSpPr>
        <p:spPr>
          <a:xfrm rot="-10800000">
            <a:off x="1122145" y="0"/>
            <a:ext cx="1122145" cy="1125477"/>
          </a:xfrm>
          <a:prstGeom prst="rect">
            <a:avLst/>
          </a:prstGeom>
          <a:solidFill>
            <a:srgbClr val="FADB7A">
              <a:alpha val="64706"/>
            </a:srgbClr>
          </a:solidFill>
        </p:spPr>
      </p:sp>
      <p:sp>
        <p:nvSpPr>
          <p:cNvPr name="AutoShape 8" id="8"/>
          <p:cNvSpPr/>
          <p:nvPr/>
        </p:nvSpPr>
        <p:spPr>
          <a:xfrm rot="-10800000">
            <a:off x="0" y="1125477"/>
            <a:ext cx="1122145" cy="1125477"/>
          </a:xfrm>
          <a:prstGeom prst="rect">
            <a:avLst/>
          </a:prstGeom>
          <a:solidFill>
            <a:srgbClr val="FADB7A"/>
          </a:solidFill>
        </p:spPr>
      </p:sp>
      <p:sp>
        <p:nvSpPr>
          <p:cNvPr name="TextBox 9" id="9"/>
          <p:cNvSpPr txBox="true"/>
          <p:nvPr/>
        </p:nvSpPr>
        <p:spPr>
          <a:xfrm rot="0">
            <a:off x="561073" y="3384430"/>
            <a:ext cx="7571302" cy="2524125"/>
          </a:xfrm>
          <a:prstGeom prst="rect">
            <a:avLst/>
          </a:prstGeom>
        </p:spPr>
        <p:txBody>
          <a:bodyPr anchor="t" rtlCol="false" tIns="0" lIns="0" bIns="0" rIns="0">
            <a:spAutoFit/>
          </a:bodyPr>
          <a:lstStyle/>
          <a:p>
            <a:pPr algn="ctr">
              <a:lnSpc>
                <a:spcPts val="9600"/>
              </a:lnSpc>
            </a:pPr>
            <a:r>
              <a:rPr lang="en-US" sz="8000">
                <a:solidFill>
                  <a:srgbClr val="191919"/>
                </a:solidFill>
                <a:latin typeface="Poppins Bold"/>
              </a:rPr>
              <a:t>Branding - Challenges </a:t>
            </a:r>
          </a:p>
        </p:txBody>
      </p:sp>
      <p:sp>
        <p:nvSpPr>
          <p:cNvPr name="TextBox 10" id="10"/>
          <p:cNvSpPr txBox="true"/>
          <p:nvPr/>
        </p:nvSpPr>
        <p:spPr>
          <a:xfrm rot="0">
            <a:off x="8777887" y="525402"/>
            <a:ext cx="10336829" cy="8101992"/>
          </a:xfrm>
          <a:prstGeom prst="rect">
            <a:avLst/>
          </a:prstGeom>
        </p:spPr>
        <p:txBody>
          <a:bodyPr anchor="t" rtlCol="false" tIns="0" lIns="0" bIns="0" rIns="0">
            <a:spAutoFit/>
          </a:bodyPr>
          <a:lstStyle/>
          <a:p>
            <a:pPr marL="1246931" indent="-623465" lvl="1">
              <a:lnSpc>
                <a:spcPts val="13110"/>
              </a:lnSpc>
              <a:buFont typeface="Arial"/>
              <a:buChar char="•"/>
            </a:pPr>
            <a:r>
              <a:rPr lang="en-US" sz="5775">
                <a:solidFill>
                  <a:srgbClr val="191919"/>
                </a:solidFill>
                <a:latin typeface="Archivo Black"/>
              </a:rPr>
              <a:t>Competition</a:t>
            </a:r>
          </a:p>
          <a:p>
            <a:pPr marL="1246931" indent="-623465" lvl="1">
              <a:lnSpc>
                <a:spcPts val="13110"/>
              </a:lnSpc>
              <a:buFont typeface="Arial"/>
              <a:buChar char="•"/>
            </a:pPr>
            <a:r>
              <a:rPr lang="en-US" sz="5775">
                <a:solidFill>
                  <a:srgbClr val="191919"/>
                </a:solidFill>
                <a:latin typeface="Archivo Black"/>
              </a:rPr>
              <a:t>Attention Span</a:t>
            </a:r>
          </a:p>
          <a:p>
            <a:pPr marL="1246931" indent="-623465" lvl="1">
              <a:lnSpc>
                <a:spcPts val="13110"/>
              </a:lnSpc>
              <a:buFont typeface="Arial"/>
              <a:buChar char="•"/>
            </a:pPr>
            <a:r>
              <a:rPr lang="en-US" sz="5775">
                <a:solidFill>
                  <a:srgbClr val="191919"/>
                </a:solidFill>
                <a:latin typeface="Archivo Black"/>
              </a:rPr>
              <a:t>Digital Landscape</a:t>
            </a:r>
          </a:p>
          <a:p>
            <a:pPr marL="1246931" indent="-623465" lvl="1">
              <a:lnSpc>
                <a:spcPts val="13110"/>
              </a:lnSpc>
              <a:buFont typeface="Arial"/>
              <a:buChar char="•"/>
            </a:pPr>
            <a:r>
              <a:rPr lang="en-US" sz="5775">
                <a:solidFill>
                  <a:srgbClr val="191919"/>
                </a:solidFill>
                <a:latin typeface="Archivo Black"/>
              </a:rPr>
              <a:t>Authenticity</a:t>
            </a:r>
          </a:p>
          <a:p>
            <a:pPr marL="1246931" indent="-623465" lvl="1">
              <a:lnSpc>
                <a:spcPts val="13110"/>
              </a:lnSpc>
              <a:buFont typeface="Arial"/>
              <a:buChar char="•"/>
            </a:pPr>
            <a:r>
              <a:rPr lang="en-US" sz="5775">
                <a:solidFill>
                  <a:srgbClr val="191919"/>
                </a:solidFill>
                <a:latin typeface="Archivo Black"/>
              </a:rPr>
              <a:t>Brand Loyaltys</a:t>
            </a:r>
          </a:p>
        </p:txBody>
      </p:sp>
    </p:spTree>
  </p:cSld>
  <p:clrMapOvr>
    <a:masterClrMapping/>
  </p:clrMapOvr>
</p:sld>
</file>

<file path=ppt/slides/slide17.xml><?xml version="1.0" encoding="utf-8"?>
<p:sld xmlns:p="http://schemas.openxmlformats.org/presentationml/2006/main" xmlns:a="http://schemas.openxmlformats.org/drawingml/2006/main">
  <p:cSld>
    <p:bg>
      <p:bgPr>
        <a:solidFill>
          <a:srgbClr val="F4F4F4"/>
        </a:solidFill>
      </p:bgPr>
    </p:bg>
    <p:spTree>
      <p:nvGrpSpPr>
        <p:cNvPr id="1" name=""/>
        <p:cNvGrpSpPr/>
        <p:nvPr/>
      </p:nvGrpSpPr>
      <p:grpSpPr>
        <a:xfrm>
          <a:off x="0" y="0"/>
          <a:ext cx="0" cy="0"/>
          <a:chOff x="0" y="0"/>
          <a:chExt cx="0" cy="0"/>
        </a:xfrm>
      </p:grpSpPr>
      <p:sp>
        <p:nvSpPr>
          <p:cNvPr name="AutoShape 2" id="2"/>
          <p:cNvSpPr/>
          <p:nvPr/>
        </p:nvSpPr>
        <p:spPr>
          <a:xfrm rot="0">
            <a:off x="0" y="0"/>
            <a:ext cx="8777887" cy="10287000"/>
          </a:xfrm>
          <a:prstGeom prst="rect">
            <a:avLst/>
          </a:prstGeom>
          <a:solidFill>
            <a:srgbClr val="F4A100"/>
          </a:solidFill>
        </p:spPr>
      </p:sp>
      <p:sp>
        <p:nvSpPr>
          <p:cNvPr name="AutoShape 3" id="3"/>
          <p:cNvSpPr/>
          <p:nvPr/>
        </p:nvSpPr>
        <p:spPr>
          <a:xfrm rot="-10800000">
            <a:off x="0" y="3376432"/>
            <a:ext cx="1122145" cy="1125477"/>
          </a:xfrm>
          <a:prstGeom prst="rect">
            <a:avLst/>
          </a:prstGeom>
          <a:solidFill>
            <a:srgbClr val="FADB7A"/>
          </a:solidFill>
        </p:spPr>
      </p:sp>
      <p:sp>
        <p:nvSpPr>
          <p:cNvPr name="AutoShape 4" id="4"/>
          <p:cNvSpPr/>
          <p:nvPr/>
        </p:nvSpPr>
        <p:spPr>
          <a:xfrm rot="-10800000">
            <a:off x="1122145" y="2250955"/>
            <a:ext cx="1122145" cy="1125477"/>
          </a:xfrm>
          <a:prstGeom prst="rect">
            <a:avLst/>
          </a:prstGeom>
          <a:solidFill>
            <a:srgbClr val="FADB7A">
              <a:alpha val="64706"/>
            </a:srgbClr>
          </a:solidFill>
        </p:spPr>
      </p:sp>
      <p:sp>
        <p:nvSpPr>
          <p:cNvPr name="AutoShape 5" id="5"/>
          <p:cNvSpPr/>
          <p:nvPr/>
        </p:nvSpPr>
        <p:spPr>
          <a:xfrm rot="-10800000">
            <a:off x="2244290" y="1125477"/>
            <a:ext cx="1122145" cy="1125477"/>
          </a:xfrm>
          <a:prstGeom prst="rect">
            <a:avLst/>
          </a:prstGeom>
          <a:solidFill>
            <a:srgbClr val="FADB7A">
              <a:alpha val="40000"/>
            </a:srgbClr>
          </a:solidFill>
        </p:spPr>
      </p:sp>
      <p:sp>
        <p:nvSpPr>
          <p:cNvPr name="AutoShape 6" id="6"/>
          <p:cNvSpPr/>
          <p:nvPr/>
        </p:nvSpPr>
        <p:spPr>
          <a:xfrm rot="-10800000">
            <a:off x="3366435" y="0"/>
            <a:ext cx="1122145" cy="1125477"/>
          </a:xfrm>
          <a:prstGeom prst="rect">
            <a:avLst/>
          </a:prstGeom>
          <a:solidFill>
            <a:srgbClr val="FADB7A">
              <a:alpha val="18824"/>
            </a:srgbClr>
          </a:solidFill>
        </p:spPr>
      </p:sp>
      <p:sp>
        <p:nvSpPr>
          <p:cNvPr name="AutoShape 7" id="7"/>
          <p:cNvSpPr/>
          <p:nvPr/>
        </p:nvSpPr>
        <p:spPr>
          <a:xfrm rot="-10800000">
            <a:off x="1122145" y="0"/>
            <a:ext cx="1122145" cy="1125477"/>
          </a:xfrm>
          <a:prstGeom prst="rect">
            <a:avLst/>
          </a:prstGeom>
          <a:solidFill>
            <a:srgbClr val="FADB7A">
              <a:alpha val="64706"/>
            </a:srgbClr>
          </a:solidFill>
        </p:spPr>
      </p:sp>
      <p:sp>
        <p:nvSpPr>
          <p:cNvPr name="AutoShape 8" id="8"/>
          <p:cNvSpPr/>
          <p:nvPr/>
        </p:nvSpPr>
        <p:spPr>
          <a:xfrm rot="-10800000">
            <a:off x="0" y="1125477"/>
            <a:ext cx="1122145" cy="1125477"/>
          </a:xfrm>
          <a:prstGeom prst="rect">
            <a:avLst/>
          </a:prstGeom>
          <a:solidFill>
            <a:srgbClr val="FADB7A"/>
          </a:solidFill>
        </p:spPr>
      </p:sp>
      <p:sp>
        <p:nvSpPr>
          <p:cNvPr name="TextBox 9" id="9"/>
          <p:cNvSpPr txBox="true"/>
          <p:nvPr/>
        </p:nvSpPr>
        <p:spPr>
          <a:xfrm rot="0">
            <a:off x="561073" y="3384430"/>
            <a:ext cx="7571302" cy="2524125"/>
          </a:xfrm>
          <a:prstGeom prst="rect">
            <a:avLst/>
          </a:prstGeom>
        </p:spPr>
        <p:txBody>
          <a:bodyPr anchor="t" rtlCol="false" tIns="0" lIns="0" bIns="0" rIns="0">
            <a:spAutoFit/>
          </a:bodyPr>
          <a:lstStyle/>
          <a:p>
            <a:pPr algn="ctr">
              <a:lnSpc>
                <a:spcPts val="9600"/>
              </a:lnSpc>
            </a:pPr>
            <a:r>
              <a:rPr lang="en-US" sz="8000">
                <a:solidFill>
                  <a:srgbClr val="191919"/>
                </a:solidFill>
                <a:latin typeface="Poppins Bold"/>
              </a:rPr>
              <a:t>Branding - Opportunities </a:t>
            </a:r>
          </a:p>
        </p:txBody>
      </p:sp>
      <p:sp>
        <p:nvSpPr>
          <p:cNvPr name="TextBox 10" id="10"/>
          <p:cNvSpPr txBox="true"/>
          <p:nvPr/>
        </p:nvSpPr>
        <p:spPr>
          <a:xfrm rot="0">
            <a:off x="8777887" y="-104011"/>
            <a:ext cx="10336829" cy="9759342"/>
          </a:xfrm>
          <a:prstGeom prst="rect">
            <a:avLst/>
          </a:prstGeom>
        </p:spPr>
        <p:txBody>
          <a:bodyPr anchor="t" rtlCol="false" tIns="0" lIns="0" bIns="0" rIns="0">
            <a:spAutoFit/>
          </a:bodyPr>
          <a:lstStyle/>
          <a:p>
            <a:pPr marL="1246931" indent="-623465" lvl="1">
              <a:lnSpc>
                <a:spcPts val="13110"/>
              </a:lnSpc>
              <a:buFont typeface="Arial"/>
              <a:buChar char="•"/>
            </a:pPr>
            <a:r>
              <a:rPr lang="en-US" sz="5775">
                <a:solidFill>
                  <a:srgbClr val="191919"/>
                </a:solidFill>
                <a:latin typeface="Archivo Black"/>
              </a:rPr>
              <a:t>Digital Connectivity</a:t>
            </a:r>
          </a:p>
          <a:p>
            <a:pPr marL="1246931" indent="-623465" lvl="1">
              <a:lnSpc>
                <a:spcPts val="13110"/>
              </a:lnSpc>
              <a:buFont typeface="Arial"/>
              <a:buChar char="•"/>
            </a:pPr>
            <a:r>
              <a:rPr lang="en-US" sz="5775">
                <a:solidFill>
                  <a:srgbClr val="191919"/>
                </a:solidFill>
                <a:latin typeface="Archivo Black"/>
              </a:rPr>
              <a:t>Storytelling</a:t>
            </a:r>
          </a:p>
          <a:p>
            <a:pPr marL="1246931" indent="-623465" lvl="1">
              <a:lnSpc>
                <a:spcPts val="13110"/>
              </a:lnSpc>
              <a:buFont typeface="Arial"/>
              <a:buChar char="•"/>
            </a:pPr>
            <a:r>
              <a:rPr lang="en-US" sz="5775">
                <a:solidFill>
                  <a:srgbClr val="191919"/>
                </a:solidFill>
                <a:latin typeface="Archivo Black"/>
              </a:rPr>
              <a:t>Niche Targeting</a:t>
            </a:r>
          </a:p>
          <a:p>
            <a:pPr marL="1246931" indent="-623465" lvl="1">
              <a:lnSpc>
                <a:spcPts val="13110"/>
              </a:lnSpc>
              <a:buFont typeface="Arial"/>
              <a:buChar char="•"/>
            </a:pPr>
            <a:r>
              <a:rPr lang="en-US" sz="5775">
                <a:solidFill>
                  <a:srgbClr val="191919"/>
                </a:solidFill>
                <a:latin typeface="Archivo Black"/>
              </a:rPr>
              <a:t>Innovation</a:t>
            </a:r>
          </a:p>
          <a:p>
            <a:pPr marL="1246931" indent="-623465" lvl="1">
              <a:lnSpc>
                <a:spcPts val="13110"/>
              </a:lnSpc>
              <a:buFont typeface="Arial"/>
              <a:buChar char="•"/>
            </a:pPr>
            <a:r>
              <a:rPr lang="en-US" sz="5775">
                <a:solidFill>
                  <a:srgbClr val="191919"/>
                </a:solidFill>
                <a:latin typeface="Archivo Black"/>
              </a:rPr>
              <a:t>Customer Experience</a:t>
            </a:r>
          </a:p>
          <a:p>
            <a:pPr marL="1246931" indent="-623465" lvl="1">
              <a:lnSpc>
                <a:spcPts val="13110"/>
              </a:lnSpc>
              <a:buFont typeface="Arial"/>
              <a:buChar char="•"/>
            </a:pPr>
            <a:r>
              <a:rPr lang="en-US" sz="5775">
                <a:solidFill>
                  <a:srgbClr val="191919"/>
                </a:solidFill>
                <a:latin typeface="Archivo Black Semi-Bold"/>
              </a:rPr>
              <a:t>Partnerships</a:t>
            </a:r>
          </a:p>
        </p:txBody>
      </p:sp>
    </p:spTree>
  </p:cSld>
  <p:clrMapOvr>
    <a:masterClrMapping/>
  </p:clrMapOvr>
</p:sld>
</file>

<file path=ppt/slides/slide18.xml><?xml version="1.0" encoding="utf-8"?>
<p:sld xmlns:p="http://schemas.openxmlformats.org/presentationml/2006/main" xmlns:a="http://schemas.openxmlformats.org/drawingml/2006/main" xmlns:r="http://schemas.openxmlformats.org/officeDocument/2006/relationships">
  <p:cSld>
    <p:bg>
      <p:bgPr>
        <a:solidFill>
          <a:srgbClr val="FFFAF4"/>
        </a:solidFill>
      </p:bgPr>
    </p:bg>
    <p:spTree>
      <p:nvGrpSpPr>
        <p:cNvPr id="1" name=""/>
        <p:cNvGrpSpPr/>
        <p:nvPr/>
      </p:nvGrpSpPr>
      <p:grpSpPr>
        <a:xfrm>
          <a:off x="0" y="0"/>
          <a:ext cx="0" cy="0"/>
          <a:chOff x="0" y="0"/>
          <a:chExt cx="0" cy="0"/>
        </a:xfrm>
      </p:grpSpPr>
      <p:sp>
        <p:nvSpPr>
          <p:cNvPr name="Freeform 2" id="2"/>
          <p:cNvSpPr/>
          <p:nvPr/>
        </p:nvSpPr>
        <p:spPr>
          <a:xfrm flipH="false" flipV="false" rot="0">
            <a:off x="1109930" y="4317420"/>
            <a:ext cx="5066388" cy="2026555"/>
          </a:xfrm>
          <a:custGeom>
            <a:avLst/>
            <a:gdLst/>
            <a:ahLst/>
            <a:cxnLst/>
            <a:rect r="r" b="b" t="t" l="l"/>
            <a:pathLst>
              <a:path h="2026555" w="5066388">
                <a:moveTo>
                  <a:pt x="0" y="0"/>
                </a:moveTo>
                <a:lnTo>
                  <a:pt x="5066388" y="0"/>
                </a:lnTo>
                <a:lnTo>
                  <a:pt x="5066388" y="2026556"/>
                </a:lnTo>
                <a:lnTo>
                  <a:pt x="0" y="2026556"/>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3" id="3"/>
          <p:cNvSpPr txBox="true"/>
          <p:nvPr/>
        </p:nvSpPr>
        <p:spPr>
          <a:xfrm rot="0">
            <a:off x="1028700" y="819150"/>
            <a:ext cx="10295237" cy="2743200"/>
          </a:xfrm>
          <a:prstGeom prst="rect">
            <a:avLst/>
          </a:prstGeom>
        </p:spPr>
        <p:txBody>
          <a:bodyPr anchor="t" rtlCol="false" tIns="0" lIns="0" bIns="0" rIns="0">
            <a:spAutoFit/>
          </a:bodyPr>
          <a:lstStyle/>
          <a:p>
            <a:pPr>
              <a:lnSpc>
                <a:spcPts val="10800"/>
              </a:lnSpc>
            </a:pPr>
            <a:r>
              <a:rPr lang="en-US" sz="9000">
                <a:solidFill>
                  <a:srgbClr val="1C402E"/>
                </a:solidFill>
                <a:latin typeface="Montserrat"/>
              </a:rPr>
              <a:t>Problem Statement</a:t>
            </a:r>
          </a:p>
        </p:txBody>
      </p:sp>
      <p:sp>
        <p:nvSpPr>
          <p:cNvPr name="TextBox 4" id="4"/>
          <p:cNvSpPr txBox="true"/>
          <p:nvPr/>
        </p:nvSpPr>
        <p:spPr>
          <a:xfrm rot="0">
            <a:off x="1107152" y="5744885"/>
            <a:ext cx="3936425" cy="1400175"/>
          </a:xfrm>
          <a:prstGeom prst="rect">
            <a:avLst/>
          </a:prstGeom>
        </p:spPr>
        <p:txBody>
          <a:bodyPr anchor="t" rtlCol="false" tIns="0" lIns="0" bIns="0" rIns="0">
            <a:spAutoFit/>
          </a:bodyPr>
          <a:lstStyle/>
          <a:p>
            <a:pPr marL="0" indent="0" lvl="0">
              <a:lnSpc>
                <a:spcPts val="3720"/>
              </a:lnSpc>
              <a:spcBef>
                <a:spcPct val="0"/>
              </a:spcBef>
            </a:pPr>
            <a:r>
              <a:rPr lang="en-US" sz="3100">
                <a:solidFill>
                  <a:srgbClr val="1C402E"/>
                </a:solidFill>
                <a:latin typeface="Open Sans"/>
              </a:rPr>
              <a:t>Write a specific company problem here</a:t>
            </a:r>
          </a:p>
        </p:txBody>
      </p:sp>
      <p:sp>
        <p:nvSpPr>
          <p:cNvPr name="TextBox 5" id="5"/>
          <p:cNvSpPr txBox="true"/>
          <p:nvPr/>
        </p:nvSpPr>
        <p:spPr>
          <a:xfrm rot="0">
            <a:off x="1107152" y="7558040"/>
            <a:ext cx="3936425" cy="727850"/>
          </a:xfrm>
          <a:prstGeom prst="rect">
            <a:avLst/>
          </a:prstGeom>
        </p:spPr>
        <p:txBody>
          <a:bodyPr anchor="t" rtlCol="false" tIns="0" lIns="0" bIns="0" rIns="0">
            <a:spAutoFit/>
          </a:bodyPr>
          <a:lstStyle/>
          <a:p>
            <a:pPr marL="0" indent="0" lvl="0">
              <a:lnSpc>
                <a:spcPts val="2932"/>
              </a:lnSpc>
              <a:spcBef>
                <a:spcPct val="0"/>
              </a:spcBef>
            </a:pPr>
            <a:r>
              <a:rPr lang="en-US" sz="2094" u="none">
                <a:solidFill>
                  <a:srgbClr val="1C402E"/>
                </a:solidFill>
                <a:latin typeface="Open Sans"/>
              </a:rPr>
              <a:t>Briefly elaborate on the</a:t>
            </a:r>
          </a:p>
          <a:p>
            <a:pPr marL="0" indent="0" lvl="0">
              <a:lnSpc>
                <a:spcPts val="2932"/>
              </a:lnSpc>
              <a:spcBef>
                <a:spcPct val="0"/>
              </a:spcBef>
            </a:pPr>
            <a:r>
              <a:rPr lang="en-US" sz="2094" u="none">
                <a:solidFill>
                  <a:srgbClr val="1C402E"/>
                </a:solidFill>
                <a:latin typeface="Open Sans"/>
              </a:rPr>
              <a:t>identified problem.</a:t>
            </a:r>
          </a:p>
        </p:txBody>
      </p:sp>
      <p:sp>
        <p:nvSpPr>
          <p:cNvPr name="Freeform 6" id="6"/>
          <p:cNvSpPr/>
          <p:nvPr/>
        </p:nvSpPr>
        <p:spPr>
          <a:xfrm flipH="false" flipV="false" rot="0">
            <a:off x="12692058" y="4317420"/>
            <a:ext cx="2803253" cy="1121301"/>
          </a:xfrm>
          <a:custGeom>
            <a:avLst/>
            <a:gdLst/>
            <a:ahLst/>
            <a:cxnLst/>
            <a:rect r="r" b="b" t="t" l="l"/>
            <a:pathLst>
              <a:path h="1121301" w="2803253">
                <a:moveTo>
                  <a:pt x="0" y="0"/>
                </a:moveTo>
                <a:lnTo>
                  <a:pt x="2803253" y="0"/>
                </a:lnTo>
                <a:lnTo>
                  <a:pt x="2803253" y="1121302"/>
                </a:lnTo>
                <a:lnTo>
                  <a:pt x="0" y="112130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7" id="7"/>
          <p:cNvSpPr txBox="true"/>
          <p:nvPr/>
        </p:nvSpPr>
        <p:spPr>
          <a:xfrm rot="0">
            <a:off x="13004141" y="4420945"/>
            <a:ext cx="1479103" cy="1000125"/>
          </a:xfrm>
          <a:prstGeom prst="rect">
            <a:avLst/>
          </a:prstGeom>
        </p:spPr>
        <p:txBody>
          <a:bodyPr anchor="t" rtlCol="false" tIns="0" lIns="0" bIns="0" rIns="0">
            <a:spAutoFit/>
          </a:bodyPr>
          <a:lstStyle/>
          <a:p>
            <a:pPr algn="l" marL="0" indent="0" lvl="0">
              <a:lnSpc>
                <a:spcPts val="7800"/>
              </a:lnSpc>
              <a:spcBef>
                <a:spcPct val="0"/>
              </a:spcBef>
            </a:pPr>
            <a:r>
              <a:rPr lang="en-US" sz="6500" u="none">
                <a:solidFill>
                  <a:srgbClr val="FFFAF4"/>
                </a:solidFill>
                <a:latin typeface="Montserrat"/>
              </a:rPr>
              <a:t>03</a:t>
            </a:r>
          </a:p>
        </p:txBody>
      </p:sp>
      <p:sp>
        <p:nvSpPr>
          <p:cNvPr name="Freeform 8" id="8"/>
          <p:cNvSpPr/>
          <p:nvPr/>
        </p:nvSpPr>
        <p:spPr>
          <a:xfrm flipH="false" flipV="false" rot="0">
            <a:off x="6899648" y="4317420"/>
            <a:ext cx="2803253" cy="1121301"/>
          </a:xfrm>
          <a:custGeom>
            <a:avLst/>
            <a:gdLst/>
            <a:ahLst/>
            <a:cxnLst/>
            <a:rect r="r" b="b" t="t" l="l"/>
            <a:pathLst>
              <a:path h="1121301" w="2803253">
                <a:moveTo>
                  <a:pt x="0" y="0"/>
                </a:moveTo>
                <a:lnTo>
                  <a:pt x="2803253" y="0"/>
                </a:lnTo>
                <a:lnTo>
                  <a:pt x="2803253" y="1121302"/>
                </a:lnTo>
                <a:lnTo>
                  <a:pt x="0" y="112130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9" id="9"/>
          <p:cNvSpPr txBox="true"/>
          <p:nvPr/>
        </p:nvSpPr>
        <p:spPr>
          <a:xfrm rot="0">
            <a:off x="7131889" y="4420945"/>
            <a:ext cx="1527286" cy="1000125"/>
          </a:xfrm>
          <a:prstGeom prst="rect">
            <a:avLst/>
          </a:prstGeom>
        </p:spPr>
        <p:txBody>
          <a:bodyPr anchor="t" rtlCol="false" tIns="0" lIns="0" bIns="0" rIns="0">
            <a:spAutoFit/>
          </a:bodyPr>
          <a:lstStyle/>
          <a:p>
            <a:pPr algn="l" marL="0" indent="0" lvl="0">
              <a:lnSpc>
                <a:spcPts val="7800"/>
              </a:lnSpc>
              <a:spcBef>
                <a:spcPct val="0"/>
              </a:spcBef>
            </a:pPr>
            <a:r>
              <a:rPr lang="en-US" sz="6500" u="none">
                <a:solidFill>
                  <a:srgbClr val="FFFAF4"/>
                </a:solidFill>
                <a:latin typeface="Montserrat"/>
              </a:rPr>
              <a:t>02</a:t>
            </a:r>
          </a:p>
        </p:txBody>
      </p:sp>
      <p:grpSp>
        <p:nvGrpSpPr>
          <p:cNvPr name="Group 10" id="10"/>
          <p:cNvGrpSpPr/>
          <p:nvPr/>
        </p:nvGrpSpPr>
        <p:grpSpPr>
          <a:xfrm rot="0">
            <a:off x="6898259" y="5744885"/>
            <a:ext cx="3936425" cy="2541005"/>
            <a:chOff x="0" y="0"/>
            <a:chExt cx="5248566" cy="3388007"/>
          </a:xfrm>
        </p:grpSpPr>
        <p:sp>
          <p:nvSpPr>
            <p:cNvPr name="TextBox 11" id="11"/>
            <p:cNvSpPr txBox="true"/>
            <p:nvPr/>
          </p:nvSpPr>
          <p:spPr>
            <a:xfrm rot="0">
              <a:off x="0" y="0"/>
              <a:ext cx="5248566" cy="1866900"/>
            </a:xfrm>
            <a:prstGeom prst="rect">
              <a:avLst/>
            </a:prstGeom>
          </p:spPr>
          <p:txBody>
            <a:bodyPr anchor="t" rtlCol="false" tIns="0" lIns="0" bIns="0" rIns="0">
              <a:spAutoFit/>
            </a:bodyPr>
            <a:lstStyle/>
            <a:p>
              <a:pPr marL="0" indent="0" lvl="0">
                <a:lnSpc>
                  <a:spcPts val="3720"/>
                </a:lnSpc>
                <a:spcBef>
                  <a:spcPct val="0"/>
                </a:spcBef>
              </a:pPr>
              <a:r>
                <a:rPr lang="en-US" sz="3100">
                  <a:solidFill>
                    <a:srgbClr val="1C402E"/>
                  </a:solidFill>
                  <a:latin typeface="Open Sans"/>
                </a:rPr>
                <a:t>Write a specific company problem here</a:t>
              </a:r>
            </a:p>
          </p:txBody>
        </p:sp>
        <p:sp>
          <p:nvSpPr>
            <p:cNvPr name="TextBox 12" id="12"/>
            <p:cNvSpPr txBox="true"/>
            <p:nvPr/>
          </p:nvSpPr>
          <p:spPr>
            <a:xfrm rot="0">
              <a:off x="0" y="2430240"/>
              <a:ext cx="5248566" cy="957767"/>
            </a:xfrm>
            <a:prstGeom prst="rect">
              <a:avLst/>
            </a:prstGeom>
          </p:spPr>
          <p:txBody>
            <a:bodyPr anchor="t" rtlCol="false" tIns="0" lIns="0" bIns="0" rIns="0">
              <a:spAutoFit/>
            </a:bodyPr>
            <a:lstStyle/>
            <a:p>
              <a:pPr marL="0" indent="0" lvl="0">
                <a:lnSpc>
                  <a:spcPts val="2932"/>
                </a:lnSpc>
                <a:spcBef>
                  <a:spcPct val="0"/>
                </a:spcBef>
              </a:pPr>
              <a:r>
                <a:rPr lang="en-US" sz="2094" u="none">
                  <a:solidFill>
                    <a:srgbClr val="1C402E"/>
                  </a:solidFill>
                  <a:latin typeface="Open Sans"/>
                </a:rPr>
                <a:t>Briefly elaborate on the</a:t>
              </a:r>
            </a:p>
            <a:p>
              <a:pPr marL="0" indent="0" lvl="0">
                <a:lnSpc>
                  <a:spcPts val="2932"/>
                </a:lnSpc>
                <a:spcBef>
                  <a:spcPct val="0"/>
                </a:spcBef>
              </a:pPr>
              <a:r>
                <a:rPr lang="en-US" sz="2094" u="none">
                  <a:solidFill>
                    <a:srgbClr val="1C402E"/>
                  </a:solidFill>
                  <a:latin typeface="Open Sans"/>
                </a:rPr>
                <a:t>identified problem.</a:t>
              </a:r>
            </a:p>
          </p:txBody>
        </p:sp>
      </p:grpSp>
      <p:grpSp>
        <p:nvGrpSpPr>
          <p:cNvPr name="Group 13" id="13"/>
          <p:cNvGrpSpPr/>
          <p:nvPr/>
        </p:nvGrpSpPr>
        <p:grpSpPr>
          <a:xfrm rot="0">
            <a:off x="12692058" y="5744885"/>
            <a:ext cx="3936425" cy="2541005"/>
            <a:chOff x="0" y="0"/>
            <a:chExt cx="5248566" cy="3388007"/>
          </a:xfrm>
        </p:grpSpPr>
        <p:sp>
          <p:nvSpPr>
            <p:cNvPr name="TextBox 14" id="14"/>
            <p:cNvSpPr txBox="true"/>
            <p:nvPr/>
          </p:nvSpPr>
          <p:spPr>
            <a:xfrm rot="0">
              <a:off x="0" y="0"/>
              <a:ext cx="5248566" cy="1866900"/>
            </a:xfrm>
            <a:prstGeom prst="rect">
              <a:avLst/>
            </a:prstGeom>
          </p:spPr>
          <p:txBody>
            <a:bodyPr anchor="t" rtlCol="false" tIns="0" lIns="0" bIns="0" rIns="0">
              <a:spAutoFit/>
            </a:bodyPr>
            <a:lstStyle/>
            <a:p>
              <a:pPr marL="0" indent="0" lvl="0">
                <a:lnSpc>
                  <a:spcPts val="3720"/>
                </a:lnSpc>
                <a:spcBef>
                  <a:spcPct val="0"/>
                </a:spcBef>
              </a:pPr>
              <a:r>
                <a:rPr lang="en-US" sz="3100">
                  <a:solidFill>
                    <a:srgbClr val="1C402E"/>
                  </a:solidFill>
                  <a:latin typeface="Open Sans"/>
                </a:rPr>
                <a:t>Write a specific company problem here</a:t>
              </a:r>
            </a:p>
          </p:txBody>
        </p:sp>
        <p:sp>
          <p:nvSpPr>
            <p:cNvPr name="TextBox 15" id="15"/>
            <p:cNvSpPr txBox="true"/>
            <p:nvPr/>
          </p:nvSpPr>
          <p:spPr>
            <a:xfrm rot="0">
              <a:off x="0" y="2430240"/>
              <a:ext cx="5248566" cy="957767"/>
            </a:xfrm>
            <a:prstGeom prst="rect">
              <a:avLst/>
            </a:prstGeom>
          </p:spPr>
          <p:txBody>
            <a:bodyPr anchor="t" rtlCol="false" tIns="0" lIns="0" bIns="0" rIns="0">
              <a:spAutoFit/>
            </a:bodyPr>
            <a:lstStyle/>
            <a:p>
              <a:pPr marL="0" indent="0" lvl="0">
                <a:lnSpc>
                  <a:spcPts val="2932"/>
                </a:lnSpc>
                <a:spcBef>
                  <a:spcPct val="0"/>
                </a:spcBef>
              </a:pPr>
              <a:r>
                <a:rPr lang="en-US" sz="2094" u="none">
                  <a:solidFill>
                    <a:srgbClr val="1C402E"/>
                  </a:solidFill>
                  <a:latin typeface="Open Sans"/>
                </a:rPr>
                <a:t>Briefly elaborate on the</a:t>
              </a:r>
            </a:p>
            <a:p>
              <a:pPr marL="0" indent="0" lvl="0">
                <a:lnSpc>
                  <a:spcPts val="2932"/>
                </a:lnSpc>
                <a:spcBef>
                  <a:spcPct val="0"/>
                </a:spcBef>
              </a:pPr>
              <a:r>
                <a:rPr lang="en-US" sz="2094" u="none">
                  <a:solidFill>
                    <a:srgbClr val="1C402E"/>
                  </a:solidFill>
                  <a:latin typeface="Open Sans"/>
                </a:rPr>
                <a:t>identified problem.</a:t>
              </a:r>
            </a:p>
          </p:txBody>
        </p:sp>
      </p:grpSp>
      <p:sp>
        <p:nvSpPr>
          <p:cNvPr name="TextBox 16" id="16"/>
          <p:cNvSpPr txBox="true"/>
          <p:nvPr/>
        </p:nvSpPr>
        <p:spPr>
          <a:xfrm rot="0">
            <a:off x="13010793" y="962025"/>
            <a:ext cx="4248507" cy="441960"/>
          </a:xfrm>
          <a:prstGeom prst="rect">
            <a:avLst/>
          </a:prstGeom>
        </p:spPr>
        <p:txBody>
          <a:bodyPr anchor="t" rtlCol="false" tIns="0" lIns="0" bIns="0" rIns="0">
            <a:spAutoFit/>
          </a:bodyPr>
          <a:lstStyle/>
          <a:p>
            <a:pPr algn="r">
              <a:lnSpc>
                <a:spcPts val="3510"/>
              </a:lnSpc>
            </a:pPr>
            <a:r>
              <a:rPr lang="en-US" sz="2700" u="sng">
                <a:solidFill>
                  <a:srgbClr val="1C402E"/>
                </a:solidFill>
                <a:latin typeface="Open Sans"/>
                <a:hlinkClick r:id="rId4" action="ppaction://hlinksldjump"/>
              </a:rPr>
              <a:t>Back to Agenda</a:t>
            </a:r>
          </a:p>
        </p:txBody>
      </p:sp>
    </p:spTree>
  </p:cSld>
  <p:clrMapOvr>
    <a:masterClrMapping/>
  </p:clrMapOvr>
</p:sld>
</file>

<file path=ppt/slides/slide2.xml><?xml version="1.0" encoding="utf-8"?>
<p:sld xmlns:p="http://schemas.openxmlformats.org/presentationml/2006/main" xmlns:a="http://schemas.openxmlformats.org/drawingml/2006/main">
  <p:cSld>
    <p:bg>
      <p:bgPr>
        <a:solidFill>
          <a:srgbClr val="3886AD"/>
        </a:solidFill>
      </p:bgPr>
    </p:bg>
    <p:spTree>
      <p:nvGrpSpPr>
        <p:cNvPr id="1" name=""/>
        <p:cNvGrpSpPr/>
        <p:nvPr/>
      </p:nvGrpSpPr>
      <p:grpSpPr>
        <a:xfrm>
          <a:off x="0" y="0"/>
          <a:ext cx="0" cy="0"/>
          <a:chOff x="0" y="0"/>
          <a:chExt cx="0" cy="0"/>
        </a:xfrm>
      </p:grpSpPr>
      <p:sp>
        <p:nvSpPr>
          <p:cNvPr name="AutoShape 2" id="2"/>
          <p:cNvSpPr/>
          <p:nvPr/>
        </p:nvSpPr>
        <p:spPr>
          <a:xfrm rot="0">
            <a:off x="116688" y="0"/>
            <a:ext cx="8508480" cy="10287000"/>
          </a:xfrm>
          <a:prstGeom prst="rect">
            <a:avLst/>
          </a:prstGeom>
          <a:solidFill>
            <a:srgbClr val="F4A100"/>
          </a:solidFill>
        </p:spPr>
      </p:sp>
      <p:sp>
        <p:nvSpPr>
          <p:cNvPr name="AutoShape 3" id="3"/>
          <p:cNvSpPr/>
          <p:nvPr/>
        </p:nvSpPr>
        <p:spPr>
          <a:xfrm rot="5400000">
            <a:off x="3279814" y="9195886"/>
            <a:ext cx="1089497" cy="1092732"/>
          </a:xfrm>
          <a:prstGeom prst="rect">
            <a:avLst/>
          </a:prstGeom>
          <a:solidFill>
            <a:srgbClr val="FADB7A"/>
          </a:solidFill>
        </p:spPr>
      </p:sp>
      <p:sp>
        <p:nvSpPr>
          <p:cNvPr name="AutoShape 4" id="4"/>
          <p:cNvSpPr/>
          <p:nvPr/>
        </p:nvSpPr>
        <p:spPr>
          <a:xfrm rot="5400000">
            <a:off x="2187082" y="8106389"/>
            <a:ext cx="1089497" cy="1092732"/>
          </a:xfrm>
          <a:prstGeom prst="rect">
            <a:avLst/>
          </a:prstGeom>
          <a:solidFill>
            <a:srgbClr val="FADB7A">
              <a:alpha val="64706"/>
            </a:srgbClr>
          </a:solidFill>
        </p:spPr>
      </p:sp>
      <p:sp>
        <p:nvSpPr>
          <p:cNvPr name="AutoShape 5" id="5"/>
          <p:cNvSpPr/>
          <p:nvPr/>
        </p:nvSpPr>
        <p:spPr>
          <a:xfrm rot="5400000">
            <a:off x="1094350" y="7016892"/>
            <a:ext cx="1089497" cy="1092732"/>
          </a:xfrm>
          <a:prstGeom prst="rect">
            <a:avLst/>
          </a:prstGeom>
          <a:solidFill>
            <a:srgbClr val="FADB7A">
              <a:alpha val="40000"/>
            </a:srgbClr>
          </a:solidFill>
        </p:spPr>
      </p:sp>
      <p:sp>
        <p:nvSpPr>
          <p:cNvPr name="AutoShape 6" id="6"/>
          <p:cNvSpPr/>
          <p:nvPr/>
        </p:nvSpPr>
        <p:spPr>
          <a:xfrm rot="5400000">
            <a:off x="1618" y="5927396"/>
            <a:ext cx="1089497" cy="1092732"/>
          </a:xfrm>
          <a:prstGeom prst="rect">
            <a:avLst/>
          </a:prstGeom>
          <a:solidFill>
            <a:srgbClr val="FADB7A">
              <a:alpha val="18824"/>
            </a:srgbClr>
          </a:solidFill>
        </p:spPr>
      </p:sp>
      <p:sp>
        <p:nvSpPr>
          <p:cNvPr name="AutoShape 7" id="7"/>
          <p:cNvSpPr/>
          <p:nvPr/>
        </p:nvSpPr>
        <p:spPr>
          <a:xfrm rot="5400000">
            <a:off x="1618" y="8106389"/>
            <a:ext cx="1089497" cy="1092732"/>
          </a:xfrm>
          <a:prstGeom prst="rect">
            <a:avLst/>
          </a:prstGeom>
          <a:solidFill>
            <a:srgbClr val="FADB7A">
              <a:alpha val="64706"/>
            </a:srgbClr>
          </a:solidFill>
        </p:spPr>
      </p:sp>
      <p:sp>
        <p:nvSpPr>
          <p:cNvPr name="AutoShape 8" id="8"/>
          <p:cNvSpPr/>
          <p:nvPr/>
        </p:nvSpPr>
        <p:spPr>
          <a:xfrm rot="5400000">
            <a:off x="1094350" y="9195886"/>
            <a:ext cx="1089497" cy="1092732"/>
          </a:xfrm>
          <a:prstGeom prst="rect">
            <a:avLst/>
          </a:prstGeom>
          <a:solidFill>
            <a:srgbClr val="FADB7A"/>
          </a:solidFill>
        </p:spPr>
      </p:sp>
      <p:sp>
        <p:nvSpPr>
          <p:cNvPr name="TextBox 9" id="9"/>
          <p:cNvSpPr txBox="true"/>
          <p:nvPr/>
        </p:nvSpPr>
        <p:spPr>
          <a:xfrm rot="0">
            <a:off x="993176" y="990600"/>
            <a:ext cx="16266124" cy="8086725"/>
          </a:xfrm>
          <a:prstGeom prst="rect">
            <a:avLst/>
          </a:prstGeom>
        </p:spPr>
        <p:txBody>
          <a:bodyPr anchor="t" rtlCol="false" tIns="0" lIns="0" bIns="0" rIns="0">
            <a:spAutoFit/>
          </a:bodyPr>
          <a:lstStyle/>
          <a:p>
            <a:pPr>
              <a:lnSpc>
                <a:spcPts val="4920"/>
              </a:lnSpc>
            </a:pPr>
            <a:r>
              <a:rPr lang="en-US" sz="4100">
                <a:solidFill>
                  <a:srgbClr val="191919"/>
                </a:solidFill>
                <a:latin typeface="Poppins Bold"/>
              </a:rPr>
              <a:t>Unit-1 Introduction</a:t>
            </a:r>
          </a:p>
          <a:p>
            <a:pPr>
              <a:lnSpc>
                <a:spcPts val="4920"/>
              </a:lnSpc>
            </a:pPr>
          </a:p>
          <a:p>
            <a:pPr>
              <a:lnSpc>
                <a:spcPts val="4920"/>
              </a:lnSpc>
            </a:pPr>
            <a:r>
              <a:rPr lang="en-US" sz="4100">
                <a:solidFill>
                  <a:srgbClr val="191919"/>
                </a:solidFill>
                <a:latin typeface="Poppins Bold"/>
              </a:rPr>
              <a:t>Unit-2 Customer Based Brand Equity</a:t>
            </a:r>
          </a:p>
          <a:p>
            <a:pPr>
              <a:lnSpc>
                <a:spcPts val="4920"/>
              </a:lnSpc>
            </a:pPr>
          </a:p>
          <a:p>
            <a:pPr>
              <a:lnSpc>
                <a:spcPts val="4920"/>
              </a:lnSpc>
            </a:pPr>
            <a:r>
              <a:rPr lang="en-US" sz="4100">
                <a:solidFill>
                  <a:srgbClr val="191919"/>
                </a:solidFill>
                <a:latin typeface="Poppins Bold"/>
              </a:rPr>
              <a:t>Unit-3 Brand Positioning</a:t>
            </a:r>
          </a:p>
          <a:p>
            <a:pPr>
              <a:lnSpc>
                <a:spcPts val="4920"/>
              </a:lnSpc>
            </a:pPr>
          </a:p>
          <a:p>
            <a:pPr>
              <a:lnSpc>
                <a:spcPts val="4920"/>
              </a:lnSpc>
            </a:pPr>
            <a:r>
              <a:rPr lang="en-US" sz="4100">
                <a:solidFill>
                  <a:srgbClr val="191919"/>
                </a:solidFill>
                <a:latin typeface="Poppins Bold"/>
              </a:rPr>
              <a:t>Unit-4 Building Brand Equity</a:t>
            </a:r>
          </a:p>
          <a:p>
            <a:pPr>
              <a:lnSpc>
                <a:spcPts val="4920"/>
              </a:lnSpc>
            </a:pPr>
          </a:p>
          <a:p>
            <a:pPr>
              <a:lnSpc>
                <a:spcPts val="4920"/>
              </a:lnSpc>
            </a:pPr>
            <a:r>
              <a:rPr lang="en-US" sz="4100">
                <a:solidFill>
                  <a:srgbClr val="191919"/>
                </a:solidFill>
                <a:latin typeface="Poppins Bold"/>
              </a:rPr>
              <a:t>Unit-5 Measuring Brand Equity</a:t>
            </a:r>
          </a:p>
          <a:p>
            <a:pPr>
              <a:lnSpc>
                <a:spcPts val="4920"/>
              </a:lnSpc>
            </a:pPr>
          </a:p>
          <a:p>
            <a:pPr>
              <a:lnSpc>
                <a:spcPts val="4920"/>
              </a:lnSpc>
            </a:pPr>
            <a:r>
              <a:rPr lang="en-US" sz="4100">
                <a:solidFill>
                  <a:srgbClr val="191919"/>
                </a:solidFill>
                <a:latin typeface="Poppins Bold"/>
              </a:rPr>
              <a:t>Unit-6 Brand Extension</a:t>
            </a:r>
          </a:p>
          <a:p>
            <a:pPr>
              <a:lnSpc>
                <a:spcPts val="4920"/>
              </a:lnSpc>
            </a:pPr>
          </a:p>
          <a:p>
            <a:pPr algn="l" marL="0" indent="0" lvl="0">
              <a:lnSpc>
                <a:spcPts val="4920"/>
              </a:lnSpc>
              <a:spcBef>
                <a:spcPct val="0"/>
              </a:spcBef>
            </a:pPr>
            <a:r>
              <a:rPr lang="en-US" sz="4100">
                <a:solidFill>
                  <a:srgbClr val="191919"/>
                </a:solidFill>
                <a:latin typeface="Poppins Bold"/>
              </a:rPr>
              <a:t>Unit-7 Branding and Marketing Communication</a:t>
            </a:r>
          </a:p>
        </p:txBody>
      </p:sp>
    </p:spTree>
  </p:cSld>
  <p:clrMapOvr>
    <a:masterClrMapping/>
  </p:clrMapOvr>
</p:sld>
</file>

<file path=ppt/slides/slide3.xml><?xml version="1.0" encoding="utf-8"?>
<p:sld xmlns:p="http://schemas.openxmlformats.org/presentationml/2006/main" xmlns:a="http://schemas.openxmlformats.org/drawingml/2006/main">
  <p:cSld>
    <p:bg>
      <p:bgPr>
        <a:solidFill>
          <a:srgbClr val="3886AD"/>
        </a:solidFill>
      </p:bgPr>
    </p:bg>
    <p:spTree>
      <p:nvGrpSpPr>
        <p:cNvPr id="1" name=""/>
        <p:cNvGrpSpPr/>
        <p:nvPr/>
      </p:nvGrpSpPr>
      <p:grpSpPr>
        <a:xfrm>
          <a:off x="0" y="0"/>
          <a:ext cx="0" cy="0"/>
          <a:chOff x="0" y="0"/>
          <a:chExt cx="0" cy="0"/>
        </a:xfrm>
      </p:grpSpPr>
      <p:sp>
        <p:nvSpPr>
          <p:cNvPr name="AutoShape 2" id="2"/>
          <p:cNvSpPr/>
          <p:nvPr/>
        </p:nvSpPr>
        <p:spPr>
          <a:xfrm rot="0">
            <a:off x="116688" y="0"/>
            <a:ext cx="8508480" cy="10287000"/>
          </a:xfrm>
          <a:prstGeom prst="rect">
            <a:avLst/>
          </a:prstGeom>
          <a:solidFill>
            <a:srgbClr val="F4A100"/>
          </a:solidFill>
        </p:spPr>
      </p:sp>
      <p:sp>
        <p:nvSpPr>
          <p:cNvPr name="AutoShape 3" id="3"/>
          <p:cNvSpPr/>
          <p:nvPr/>
        </p:nvSpPr>
        <p:spPr>
          <a:xfrm rot="5400000">
            <a:off x="3279814" y="9195886"/>
            <a:ext cx="1089497" cy="1092732"/>
          </a:xfrm>
          <a:prstGeom prst="rect">
            <a:avLst/>
          </a:prstGeom>
          <a:solidFill>
            <a:srgbClr val="FADB7A"/>
          </a:solidFill>
        </p:spPr>
      </p:sp>
      <p:sp>
        <p:nvSpPr>
          <p:cNvPr name="AutoShape 4" id="4"/>
          <p:cNvSpPr/>
          <p:nvPr/>
        </p:nvSpPr>
        <p:spPr>
          <a:xfrm rot="5400000">
            <a:off x="2187082" y="8106389"/>
            <a:ext cx="1089497" cy="1092732"/>
          </a:xfrm>
          <a:prstGeom prst="rect">
            <a:avLst/>
          </a:prstGeom>
          <a:solidFill>
            <a:srgbClr val="FADB7A">
              <a:alpha val="64706"/>
            </a:srgbClr>
          </a:solidFill>
        </p:spPr>
      </p:sp>
      <p:sp>
        <p:nvSpPr>
          <p:cNvPr name="AutoShape 5" id="5"/>
          <p:cNvSpPr/>
          <p:nvPr/>
        </p:nvSpPr>
        <p:spPr>
          <a:xfrm rot="5400000">
            <a:off x="1094350" y="7016892"/>
            <a:ext cx="1089497" cy="1092732"/>
          </a:xfrm>
          <a:prstGeom prst="rect">
            <a:avLst/>
          </a:prstGeom>
          <a:solidFill>
            <a:srgbClr val="FADB7A">
              <a:alpha val="40000"/>
            </a:srgbClr>
          </a:solidFill>
        </p:spPr>
      </p:sp>
      <p:sp>
        <p:nvSpPr>
          <p:cNvPr name="AutoShape 6" id="6"/>
          <p:cNvSpPr/>
          <p:nvPr/>
        </p:nvSpPr>
        <p:spPr>
          <a:xfrm rot="5400000">
            <a:off x="1618" y="5927396"/>
            <a:ext cx="1089497" cy="1092732"/>
          </a:xfrm>
          <a:prstGeom prst="rect">
            <a:avLst/>
          </a:prstGeom>
          <a:solidFill>
            <a:srgbClr val="FADB7A">
              <a:alpha val="18824"/>
            </a:srgbClr>
          </a:solidFill>
        </p:spPr>
      </p:sp>
      <p:sp>
        <p:nvSpPr>
          <p:cNvPr name="AutoShape 7" id="7"/>
          <p:cNvSpPr/>
          <p:nvPr/>
        </p:nvSpPr>
        <p:spPr>
          <a:xfrm rot="5400000">
            <a:off x="1618" y="8106389"/>
            <a:ext cx="1089497" cy="1092732"/>
          </a:xfrm>
          <a:prstGeom prst="rect">
            <a:avLst/>
          </a:prstGeom>
          <a:solidFill>
            <a:srgbClr val="FADB7A">
              <a:alpha val="64706"/>
            </a:srgbClr>
          </a:solidFill>
        </p:spPr>
      </p:sp>
      <p:sp>
        <p:nvSpPr>
          <p:cNvPr name="AutoShape 8" id="8"/>
          <p:cNvSpPr/>
          <p:nvPr/>
        </p:nvSpPr>
        <p:spPr>
          <a:xfrm rot="5400000">
            <a:off x="1094350" y="9195886"/>
            <a:ext cx="1089497" cy="1092732"/>
          </a:xfrm>
          <a:prstGeom prst="rect">
            <a:avLst/>
          </a:prstGeom>
          <a:solidFill>
            <a:srgbClr val="FADB7A"/>
          </a:solidFill>
        </p:spPr>
      </p:sp>
      <p:sp>
        <p:nvSpPr>
          <p:cNvPr name="TextBox 9" id="9"/>
          <p:cNvSpPr txBox="true"/>
          <p:nvPr/>
        </p:nvSpPr>
        <p:spPr>
          <a:xfrm rot="0">
            <a:off x="993176" y="1019175"/>
            <a:ext cx="16266124" cy="8010525"/>
          </a:xfrm>
          <a:prstGeom prst="rect">
            <a:avLst/>
          </a:prstGeom>
        </p:spPr>
        <p:txBody>
          <a:bodyPr anchor="t" rtlCol="false" tIns="0" lIns="0" bIns="0" rIns="0">
            <a:spAutoFit/>
          </a:bodyPr>
          <a:lstStyle/>
          <a:p>
            <a:pPr>
              <a:lnSpc>
                <a:spcPts val="6120"/>
              </a:lnSpc>
            </a:pPr>
            <a:r>
              <a:rPr lang="en-US" sz="5100">
                <a:solidFill>
                  <a:srgbClr val="191919"/>
                </a:solidFill>
                <a:latin typeface="Poppins Bold"/>
              </a:rPr>
              <a:t>Unit-1 Introduction</a:t>
            </a:r>
          </a:p>
          <a:p>
            <a:pPr>
              <a:lnSpc>
                <a:spcPts val="4920"/>
              </a:lnSpc>
            </a:pPr>
          </a:p>
          <a:p>
            <a:pPr marL="928420" indent="-464210" lvl="1">
              <a:lnSpc>
                <a:spcPts val="7869"/>
              </a:lnSpc>
              <a:buFont typeface="Arial"/>
              <a:buChar char="•"/>
            </a:pPr>
            <a:r>
              <a:rPr lang="en-US" sz="4300">
                <a:solidFill>
                  <a:srgbClr val="191919"/>
                </a:solidFill>
                <a:latin typeface="Poppins Bold"/>
              </a:rPr>
              <a:t>Concept of Brand, </a:t>
            </a:r>
          </a:p>
          <a:p>
            <a:pPr marL="928420" indent="-464210" lvl="1">
              <a:lnSpc>
                <a:spcPts val="7869"/>
              </a:lnSpc>
              <a:buFont typeface="Arial"/>
              <a:buChar char="•"/>
            </a:pPr>
            <a:r>
              <a:rPr lang="en-US" sz="4300">
                <a:solidFill>
                  <a:srgbClr val="191919"/>
                </a:solidFill>
                <a:latin typeface="Poppins Bold"/>
              </a:rPr>
              <a:t>Significance of Branding for Consumers and for Firms,</a:t>
            </a:r>
          </a:p>
          <a:p>
            <a:pPr marL="928420" indent="-464210" lvl="1">
              <a:lnSpc>
                <a:spcPts val="7869"/>
              </a:lnSpc>
              <a:buFont typeface="Arial"/>
              <a:buChar char="•"/>
            </a:pPr>
            <a:r>
              <a:rPr lang="en-US" sz="4300">
                <a:solidFill>
                  <a:srgbClr val="191919"/>
                </a:solidFill>
                <a:latin typeface="Poppins Bold"/>
              </a:rPr>
              <a:t> Branding Challenges &amp; Opportunities, </a:t>
            </a:r>
          </a:p>
          <a:p>
            <a:pPr marL="928420" indent="-464210" lvl="1">
              <a:lnSpc>
                <a:spcPts val="7869"/>
              </a:lnSpc>
              <a:buFont typeface="Arial"/>
              <a:buChar char="•"/>
            </a:pPr>
            <a:r>
              <a:rPr lang="en-US" sz="4300">
                <a:solidFill>
                  <a:srgbClr val="191919"/>
                </a:solidFill>
                <a:latin typeface="Poppins Bold"/>
              </a:rPr>
              <a:t>Concept of Brand Equity, </a:t>
            </a:r>
          </a:p>
          <a:p>
            <a:pPr marL="928420" indent="-464210" lvl="1">
              <a:lnSpc>
                <a:spcPts val="7869"/>
              </a:lnSpc>
              <a:buFont typeface="Arial"/>
              <a:buChar char="•"/>
            </a:pPr>
            <a:r>
              <a:rPr lang="en-US" sz="4300">
                <a:solidFill>
                  <a:srgbClr val="191919"/>
                </a:solidFill>
                <a:latin typeface="Poppins Bold"/>
              </a:rPr>
              <a:t>Cost based, Price based  </a:t>
            </a:r>
          </a:p>
          <a:p>
            <a:pPr marL="928420" indent="-464210" lvl="1">
              <a:lnSpc>
                <a:spcPts val="7869"/>
              </a:lnSpc>
              <a:buFont typeface="Arial"/>
              <a:buChar char="•"/>
            </a:pPr>
            <a:r>
              <a:rPr lang="en-US" sz="4300">
                <a:solidFill>
                  <a:srgbClr val="191919"/>
                </a:solidFill>
                <a:latin typeface="Poppins Bold"/>
              </a:rPr>
              <a:t>Customer based Equity. </a:t>
            </a:r>
          </a:p>
          <a:p>
            <a:pPr algn="l" marL="0" indent="0" lvl="0">
              <a:lnSpc>
                <a:spcPts val="4920"/>
              </a:lnSpc>
              <a:spcBef>
                <a:spcPct val="0"/>
              </a:spcBef>
            </a:pPr>
          </a:p>
        </p:txBody>
      </p:sp>
    </p:spTree>
  </p:cSld>
  <p:clrMapOvr>
    <a:masterClrMapping/>
  </p:clrMapOvr>
</p:sld>
</file>

<file path=ppt/slides/slide4.xml><?xml version="1.0" encoding="utf-8"?>
<p:sld xmlns:p="http://schemas.openxmlformats.org/presentationml/2006/main" xmlns:a="http://schemas.openxmlformats.org/drawingml/2006/main">
  <p:cSld>
    <p:bg>
      <p:bgPr>
        <a:solidFill>
          <a:srgbClr val="3886AD"/>
        </a:solidFill>
      </p:bgPr>
    </p:bg>
    <p:spTree>
      <p:nvGrpSpPr>
        <p:cNvPr id="1" name=""/>
        <p:cNvGrpSpPr/>
        <p:nvPr/>
      </p:nvGrpSpPr>
      <p:grpSpPr>
        <a:xfrm>
          <a:off x="0" y="0"/>
          <a:ext cx="0" cy="0"/>
          <a:chOff x="0" y="0"/>
          <a:chExt cx="0" cy="0"/>
        </a:xfrm>
      </p:grpSpPr>
      <p:sp>
        <p:nvSpPr>
          <p:cNvPr name="TextBox 2" id="2"/>
          <p:cNvSpPr txBox="true"/>
          <p:nvPr/>
        </p:nvSpPr>
        <p:spPr>
          <a:xfrm rot="0">
            <a:off x="1696760" y="1667207"/>
            <a:ext cx="14259906" cy="5925821"/>
          </a:xfrm>
          <a:prstGeom prst="rect">
            <a:avLst/>
          </a:prstGeom>
        </p:spPr>
        <p:txBody>
          <a:bodyPr anchor="t" rtlCol="false" tIns="0" lIns="0" bIns="0" rIns="0">
            <a:spAutoFit/>
          </a:bodyPr>
          <a:lstStyle/>
          <a:p>
            <a:pPr algn="ctr">
              <a:lnSpc>
                <a:spcPts val="7669"/>
              </a:lnSpc>
            </a:pPr>
            <a:r>
              <a:rPr lang="en-US" sz="5899">
                <a:solidFill>
                  <a:srgbClr val="F4F4F4"/>
                </a:solidFill>
                <a:latin typeface="Copperplate Gothic 32 AB Bold"/>
              </a:rPr>
              <a:t>A brand is a product, service, or concept that is distinct from others. It's a company's identity and story that makes it stand out from competitors.</a:t>
            </a:r>
          </a:p>
        </p:txBody>
      </p:sp>
      <p:sp>
        <p:nvSpPr>
          <p:cNvPr name="AutoShape 3" id="3"/>
          <p:cNvSpPr/>
          <p:nvPr/>
        </p:nvSpPr>
        <p:spPr>
          <a:xfrm rot="5400000">
            <a:off x="2798982" y="9355847"/>
            <a:ext cx="929773" cy="932534"/>
          </a:xfrm>
          <a:prstGeom prst="rect">
            <a:avLst/>
          </a:prstGeom>
          <a:solidFill>
            <a:srgbClr val="F4A100"/>
          </a:solidFill>
        </p:spPr>
      </p:sp>
      <p:sp>
        <p:nvSpPr>
          <p:cNvPr name="AutoShape 4" id="4"/>
          <p:cNvSpPr/>
          <p:nvPr/>
        </p:nvSpPr>
        <p:spPr>
          <a:xfrm rot="-5400000">
            <a:off x="14559245" y="-1380"/>
            <a:ext cx="929773" cy="932534"/>
          </a:xfrm>
          <a:prstGeom prst="rect">
            <a:avLst/>
          </a:prstGeom>
          <a:solidFill>
            <a:srgbClr val="F4A100"/>
          </a:solidFill>
        </p:spPr>
      </p:sp>
      <p:sp>
        <p:nvSpPr>
          <p:cNvPr name="AutoShape 5" id="5"/>
          <p:cNvSpPr/>
          <p:nvPr/>
        </p:nvSpPr>
        <p:spPr>
          <a:xfrm rot="5400000">
            <a:off x="1866448" y="8426074"/>
            <a:ext cx="929773" cy="932534"/>
          </a:xfrm>
          <a:prstGeom prst="rect">
            <a:avLst/>
          </a:prstGeom>
          <a:solidFill>
            <a:srgbClr val="EFC136"/>
          </a:solidFill>
        </p:spPr>
      </p:sp>
      <p:sp>
        <p:nvSpPr>
          <p:cNvPr name="AutoShape 6" id="6"/>
          <p:cNvSpPr/>
          <p:nvPr/>
        </p:nvSpPr>
        <p:spPr>
          <a:xfrm rot="-5400000">
            <a:off x="15491779" y="928392"/>
            <a:ext cx="929773" cy="932534"/>
          </a:xfrm>
          <a:prstGeom prst="rect">
            <a:avLst/>
          </a:prstGeom>
          <a:solidFill>
            <a:srgbClr val="EFC136"/>
          </a:solidFill>
        </p:spPr>
      </p:sp>
      <p:sp>
        <p:nvSpPr>
          <p:cNvPr name="AutoShape 7" id="7"/>
          <p:cNvSpPr/>
          <p:nvPr/>
        </p:nvSpPr>
        <p:spPr>
          <a:xfrm rot="5400000">
            <a:off x="933914" y="7496301"/>
            <a:ext cx="929773" cy="932534"/>
          </a:xfrm>
          <a:prstGeom prst="rect">
            <a:avLst/>
          </a:prstGeom>
          <a:solidFill>
            <a:srgbClr val="FADB7A"/>
          </a:solidFill>
        </p:spPr>
      </p:sp>
      <p:sp>
        <p:nvSpPr>
          <p:cNvPr name="AutoShape 8" id="8"/>
          <p:cNvSpPr/>
          <p:nvPr/>
        </p:nvSpPr>
        <p:spPr>
          <a:xfrm rot="-5400000">
            <a:off x="16424313" y="1858165"/>
            <a:ext cx="929773" cy="932534"/>
          </a:xfrm>
          <a:prstGeom prst="rect">
            <a:avLst/>
          </a:prstGeom>
          <a:solidFill>
            <a:srgbClr val="FADB7A"/>
          </a:solidFill>
        </p:spPr>
      </p:sp>
      <p:sp>
        <p:nvSpPr>
          <p:cNvPr name="AutoShape 9" id="9"/>
          <p:cNvSpPr/>
          <p:nvPr/>
        </p:nvSpPr>
        <p:spPr>
          <a:xfrm rot="5400000">
            <a:off x="1380" y="6566528"/>
            <a:ext cx="929773" cy="932534"/>
          </a:xfrm>
          <a:prstGeom prst="rect">
            <a:avLst/>
          </a:prstGeom>
          <a:solidFill>
            <a:srgbClr val="F4F4F4"/>
          </a:solidFill>
        </p:spPr>
      </p:sp>
      <p:sp>
        <p:nvSpPr>
          <p:cNvPr name="AutoShape 10" id="10"/>
          <p:cNvSpPr/>
          <p:nvPr/>
        </p:nvSpPr>
        <p:spPr>
          <a:xfrm rot="-5400000">
            <a:off x="17356847" y="2787938"/>
            <a:ext cx="929773" cy="932534"/>
          </a:xfrm>
          <a:prstGeom prst="rect">
            <a:avLst/>
          </a:prstGeom>
          <a:solidFill>
            <a:srgbClr val="F4F4F4"/>
          </a:solidFill>
        </p:spPr>
      </p:sp>
      <p:sp>
        <p:nvSpPr>
          <p:cNvPr name="AutoShape 11" id="11"/>
          <p:cNvSpPr/>
          <p:nvPr/>
        </p:nvSpPr>
        <p:spPr>
          <a:xfrm rot="5400000">
            <a:off x="1380" y="8426074"/>
            <a:ext cx="929773" cy="932534"/>
          </a:xfrm>
          <a:prstGeom prst="rect">
            <a:avLst/>
          </a:prstGeom>
          <a:solidFill>
            <a:srgbClr val="EFC136"/>
          </a:solidFill>
        </p:spPr>
      </p:sp>
      <p:sp>
        <p:nvSpPr>
          <p:cNvPr name="AutoShape 12" id="12"/>
          <p:cNvSpPr/>
          <p:nvPr/>
        </p:nvSpPr>
        <p:spPr>
          <a:xfrm rot="-5400000">
            <a:off x="17356847" y="928392"/>
            <a:ext cx="929773" cy="932534"/>
          </a:xfrm>
          <a:prstGeom prst="rect">
            <a:avLst/>
          </a:prstGeom>
          <a:solidFill>
            <a:srgbClr val="EFC136"/>
          </a:solidFill>
        </p:spPr>
      </p:sp>
      <p:sp>
        <p:nvSpPr>
          <p:cNvPr name="AutoShape 13" id="13"/>
          <p:cNvSpPr/>
          <p:nvPr/>
        </p:nvSpPr>
        <p:spPr>
          <a:xfrm rot="5400000">
            <a:off x="933914" y="9355847"/>
            <a:ext cx="929773" cy="932534"/>
          </a:xfrm>
          <a:prstGeom prst="rect">
            <a:avLst/>
          </a:prstGeom>
          <a:solidFill>
            <a:srgbClr val="F4A100"/>
          </a:solidFill>
        </p:spPr>
      </p:sp>
      <p:sp>
        <p:nvSpPr>
          <p:cNvPr name="AutoShape 14" id="14"/>
          <p:cNvSpPr/>
          <p:nvPr/>
        </p:nvSpPr>
        <p:spPr>
          <a:xfrm rot="-5400000">
            <a:off x="16424313" y="-1380"/>
            <a:ext cx="929773" cy="932534"/>
          </a:xfrm>
          <a:prstGeom prst="rect">
            <a:avLst/>
          </a:prstGeom>
          <a:solidFill>
            <a:srgbClr val="F4A100"/>
          </a:solidFill>
        </p:spPr>
      </p:sp>
    </p:spTree>
  </p:cSld>
  <p:clrMapOvr>
    <a:masterClrMapping/>
  </p:clrMapOvr>
</p:sld>
</file>

<file path=ppt/slides/slide5.xml><?xml version="1.0" encoding="utf-8"?>
<p:sld xmlns:p="http://schemas.openxmlformats.org/presentationml/2006/main" xmlns:a="http://schemas.openxmlformats.org/drawingml/2006/main">
  <p:cSld>
    <p:bg>
      <p:bgPr>
        <a:solidFill>
          <a:srgbClr val="F4A100"/>
        </a:solidFill>
      </p:bgPr>
    </p:bg>
    <p:spTree>
      <p:nvGrpSpPr>
        <p:cNvPr id="1" name=""/>
        <p:cNvGrpSpPr/>
        <p:nvPr/>
      </p:nvGrpSpPr>
      <p:grpSpPr>
        <a:xfrm>
          <a:off x="0" y="0"/>
          <a:ext cx="0" cy="0"/>
          <a:chOff x="0" y="0"/>
          <a:chExt cx="0" cy="0"/>
        </a:xfrm>
      </p:grpSpPr>
      <p:sp>
        <p:nvSpPr>
          <p:cNvPr name="AutoShape 2" id="2"/>
          <p:cNvSpPr/>
          <p:nvPr/>
        </p:nvSpPr>
        <p:spPr>
          <a:xfrm rot="0">
            <a:off x="0" y="3878657"/>
            <a:ext cx="18288000" cy="6408343"/>
          </a:xfrm>
          <a:prstGeom prst="rect">
            <a:avLst/>
          </a:prstGeom>
          <a:solidFill>
            <a:srgbClr val="3886AD"/>
          </a:solidFill>
        </p:spPr>
      </p:sp>
      <p:sp>
        <p:nvSpPr>
          <p:cNvPr name="TextBox 3" id="3"/>
          <p:cNvSpPr txBox="true"/>
          <p:nvPr/>
        </p:nvSpPr>
        <p:spPr>
          <a:xfrm rot="0">
            <a:off x="1225897" y="1235406"/>
            <a:ext cx="16230600" cy="1304925"/>
          </a:xfrm>
          <a:prstGeom prst="rect">
            <a:avLst/>
          </a:prstGeom>
        </p:spPr>
        <p:txBody>
          <a:bodyPr anchor="t" rtlCol="false" tIns="0" lIns="0" bIns="0" rIns="0">
            <a:spAutoFit/>
          </a:bodyPr>
          <a:lstStyle/>
          <a:p>
            <a:pPr algn="ctr">
              <a:lnSpc>
                <a:spcPts val="9600"/>
              </a:lnSpc>
            </a:pPr>
            <a:r>
              <a:rPr lang="en-US" sz="8000" u="sng">
                <a:solidFill>
                  <a:srgbClr val="191919"/>
                </a:solidFill>
                <a:latin typeface="Poppins Bold"/>
              </a:rPr>
              <a:t>Brand Definition</a:t>
            </a:r>
          </a:p>
        </p:txBody>
      </p:sp>
      <p:sp>
        <p:nvSpPr>
          <p:cNvPr name="TextBox 4" id="4"/>
          <p:cNvSpPr txBox="true"/>
          <p:nvPr/>
        </p:nvSpPr>
        <p:spPr>
          <a:xfrm rot="0">
            <a:off x="0" y="3982464"/>
            <a:ext cx="18288000" cy="3780156"/>
          </a:xfrm>
          <a:prstGeom prst="rect">
            <a:avLst/>
          </a:prstGeom>
        </p:spPr>
        <p:txBody>
          <a:bodyPr anchor="t" rtlCol="false" tIns="0" lIns="0" bIns="0" rIns="0">
            <a:spAutoFit/>
          </a:bodyPr>
          <a:lstStyle/>
          <a:p>
            <a:pPr algn="ctr">
              <a:lnSpc>
                <a:spcPts val="5979"/>
              </a:lnSpc>
              <a:spcBef>
                <a:spcPct val="0"/>
              </a:spcBef>
            </a:pPr>
            <a:r>
              <a:rPr lang="en-US" sz="4599">
                <a:solidFill>
                  <a:srgbClr val="191919"/>
                </a:solidFill>
                <a:latin typeface="Poppins"/>
              </a:rPr>
              <a:t>A brand is a product or service that has a unique and immediately recognizable identity that distinguishes itself from others in its industry. The consumer associates the product name, label, and packaging with particular attributes such as value, quality, or tastefulness.</a:t>
            </a:r>
          </a:p>
        </p:txBody>
      </p:sp>
    </p:spTree>
  </p:cSld>
  <p:clrMapOvr>
    <a:masterClrMapping/>
  </p:clrMapOvr>
</p:sld>
</file>

<file path=ppt/slides/slide6.xml><?xml version="1.0" encoding="utf-8"?>
<p:sld xmlns:p="http://schemas.openxmlformats.org/presentationml/2006/main" xmlns:a="http://schemas.openxmlformats.org/drawingml/2006/main">
  <p:cSld>
    <p:bg>
      <p:bgPr>
        <a:solidFill>
          <a:srgbClr val="F4A100"/>
        </a:solidFill>
      </p:bgPr>
    </p:bg>
    <p:spTree>
      <p:nvGrpSpPr>
        <p:cNvPr id="1" name=""/>
        <p:cNvGrpSpPr/>
        <p:nvPr/>
      </p:nvGrpSpPr>
      <p:grpSpPr>
        <a:xfrm>
          <a:off x="0" y="0"/>
          <a:ext cx="0" cy="0"/>
          <a:chOff x="0" y="0"/>
          <a:chExt cx="0" cy="0"/>
        </a:xfrm>
      </p:grpSpPr>
      <p:sp>
        <p:nvSpPr>
          <p:cNvPr name="AutoShape 2" id="2"/>
          <p:cNvSpPr/>
          <p:nvPr/>
        </p:nvSpPr>
        <p:spPr>
          <a:xfrm rot="0">
            <a:off x="0" y="3878657"/>
            <a:ext cx="18288000" cy="6408343"/>
          </a:xfrm>
          <a:prstGeom prst="rect">
            <a:avLst/>
          </a:prstGeom>
          <a:solidFill>
            <a:srgbClr val="3886AD"/>
          </a:solidFill>
        </p:spPr>
      </p:sp>
      <p:sp>
        <p:nvSpPr>
          <p:cNvPr name="TextBox 3" id="3"/>
          <p:cNvSpPr txBox="true"/>
          <p:nvPr/>
        </p:nvSpPr>
        <p:spPr>
          <a:xfrm rot="0">
            <a:off x="1225897" y="1235406"/>
            <a:ext cx="16230600" cy="1304925"/>
          </a:xfrm>
          <a:prstGeom prst="rect">
            <a:avLst/>
          </a:prstGeom>
        </p:spPr>
        <p:txBody>
          <a:bodyPr anchor="t" rtlCol="false" tIns="0" lIns="0" bIns="0" rIns="0">
            <a:spAutoFit/>
          </a:bodyPr>
          <a:lstStyle/>
          <a:p>
            <a:pPr algn="ctr">
              <a:lnSpc>
                <a:spcPts val="9600"/>
              </a:lnSpc>
            </a:pPr>
            <a:r>
              <a:rPr lang="en-US" sz="8000" u="sng">
                <a:solidFill>
                  <a:srgbClr val="191919"/>
                </a:solidFill>
                <a:latin typeface="Poppins Bold"/>
              </a:rPr>
              <a:t>Concept of Brand</a:t>
            </a:r>
          </a:p>
        </p:txBody>
      </p:sp>
      <p:sp>
        <p:nvSpPr>
          <p:cNvPr name="TextBox 4" id="4"/>
          <p:cNvSpPr txBox="true"/>
          <p:nvPr/>
        </p:nvSpPr>
        <p:spPr>
          <a:xfrm rot="0">
            <a:off x="0" y="3782439"/>
            <a:ext cx="18288000" cy="5050794"/>
          </a:xfrm>
          <a:prstGeom prst="rect">
            <a:avLst/>
          </a:prstGeom>
        </p:spPr>
        <p:txBody>
          <a:bodyPr anchor="t" rtlCol="false" tIns="0" lIns="0" bIns="0" rIns="0">
            <a:spAutoFit/>
          </a:bodyPr>
          <a:lstStyle/>
          <a:p>
            <a:pPr algn="ctr">
              <a:lnSpc>
                <a:spcPts val="8049"/>
              </a:lnSpc>
            </a:pPr>
            <a:r>
              <a:rPr lang="en-US" sz="4599">
                <a:solidFill>
                  <a:srgbClr val="191919"/>
                </a:solidFill>
                <a:latin typeface="Poppins"/>
              </a:rPr>
              <a:t>The concept of a brand encompasses the perceptions, emotions, and associations that people have with a particular company, product, service, or even individual. It's essentially the reputation and identity that distinguishes one entity from another in the eyes of consumers</a:t>
            </a:r>
          </a:p>
        </p:txBody>
      </p:sp>
    </p:spTree>
  </p:cSld>
  <p:clrMapOvr>
    <a:masterClrMapping/>
  </p:clrMapOvr>
</p:sld>
</file>

<file path=ppt/slides/slide7.xml><?xml version="1.0" encoding="utf-8"?>
<p:sld xmlns:p="http://schemas.openxmlformats.org/presentationml/2006/main" xmlns:a="http://schemas.openxmlformats.org/drawingml/2006/main">
  <p:cSld>
    <p:bg>
      <p:bgPr>
        <a:solidFill>
          <a:srgbClr val="F4A100"/>
        </a:solidFill>
      </p:bgPr>
    </p:bg>
    <p:spTree>
      <p:nvGrpSpPr>
        <p:cNvPr id="1" name=""/>
        <p:cNvGrpSpPr/>
        <p:nvPr/>
      </p:nvGrpSpPr>
      <p:grpSpPr>
        <a:xfrm>
          <a:off x="0" y="0"/>
          <a:ext cx="0" cy="0"/>
          <a:chOff x="0" y="0"/>
          <a:chExt cx="0" cy="0"/>
        </a:xfrm>
      </p:grpSpPr>
      <p:sp>
        <p:nvSpPr>
          <p:cNvPr name="AutoShape 2" id="2"/>
          <p:cNvSpPr/>
          <p:nvPr/>
        </p:nvSpPr>
        <p:spPr>
          <a:xfrm rot="0">
            <a:off x="0" y="3878657"/>
            <a:ext cx="18288000" cy="6408343"/>
          </a:xfrm>
          <a:prstGeom prst="rect">
            <a:avLst/>
          </a:prstGeom>
          <a:solidFill>
            <a:srgbClr val="3886AD"/>
          </a:solidFill>
        </p:spPr>
      </p:sp>
      <p:sp>
        <p:nvSpPr>
          <p:cNvPr name="TextBox 3" id="3"/>
          <p:cNvSpPr txBox="true"/>
          <p:nvPr/>
        </p:nvSpPr>
        <p:spPr>
          <a:xfrm rot="0">
            <a:off x="1225897" y="1235406"/>
            <a:ext cx="16230600" cy="1304925"/>
          </a:xfrm>
          <a:prstGeom prst="rect">
            <a:avLst/>
          </a:prstGeom>
        </p:spPr>
        <p:txBody>
          <a:bodyPr anchor="t" rtlCol="false" tIns="0" lIns="0" bIns="0" rIns="0">
            <a:spAutoFit/>
          </a:bodyPr>
          <a:lstStyle/>
          <a:p>
            <a:pPr algn="ctr">
              <a:lnSpc>
                <a:spcPts val="9600"/>
              </a:lnSpc>
            </a:pPr>
            <a:r>
              <a:rPr lang="en-US" sz="8000" u="sng">
                <a:solidFill>
                  <a:srgbClr val="191919"/>
                </a:solidFill>
                <a:latin typeface="Poppins Bold"/>
              </a:rPr>
              <a:t>Concept of Brand</a:t>
            </a:r>
          </a:p>
        </p:txBody>
      </p:sp>
      <p:sp>
        <p:nvSpPr>
          <p:cNvPr name="TextBox 4" id="4"/>
          <p:cNvSpPr txBox="true"/>
          <p:nvPr/>
        </p:nvSpPr>
        <p:spPr>
          <a:xfrm rot="0">
            <a:off x="0" y="3982464"/>
            <a:ext cx="18288000" cy="3780156"/>
          </a:xfrm>
          <a:prstGeom prst="rect">
            <a:avLst/>
          </a:prstGeom>
        </p:spPr>
        <p:txBody>
          <a:bodyPr anchor="t" rtlCol="false" tIns="0" lIns="0" bIns="0" rIns="0">
            <a:spAutoFit/>
          </a:bodyPr>
          <a:lstStyle/>
          <a:p>
            <a:pPr algn="ctr">
              <a:lnSpc>
                <a:spcPts val="5979"/>
              </a:lnSpc>
              <a:spcBef>
                <a:spcPct val="0"/>
              </a:spcBef>
            </a:pPr>
            <a:r>
              <a:rPr lang="en-US" sz="4599">
                <a:solidFill>
                  <a:srgbClr val="191919"/>
                </a:solidFill>
                <a:latin typeface="Poppins"/>
              </a:rPr>
              <a:t>The concept of a brand encompasses the perceptions, emotions, and associations that people have with a particular company, product, service, or even individual. It's essentially the reputation and identity that distinguishes one entity from another in the eyes of consumers</a:t>
            </a:r>
          </a:p>
        </p:txBody>
      </p:sp>
    </p:spTree>
  </p:cSld>
  <p:clrMapOvr>
    <a:masterClrMapping/>
  </p:clrMapOvr>
</p:sld>
</file>

<file path=ppt/slides/slide8.xml><?xml version="1.0" encoding="utf-8"?>
<p:sld xmlns:p="http://schemas.openxmlformats.org/presentationml/2006/main" xmlns:a="http://schemas.openxmlformats.org/drawingml/2006/main">
  <p:cSld>
    <p:bg>
      <p:bgPr>
        <a:solidFill>
          <a:srgbClr val="F4F4F4"/>
        </a:solidFill>
      </p:bgPr>
    </p:bg>
    <p:spTree>
      <p:nvGrpSpPr>
        <p:cNvPr id="1" name=""/>
        <p:cNvGrpSpPr/>
        <p:nvPr/>
      </p:nvGrpSpPr>
      <p:grpSpPr>
        <a:xfrm>
          <a:off x="0" y="0"/>
          <a:ext cx="0" cy="0"/>
          <a:chOff x="0" y="0"/>
          <a:chExt cx="0" cy="0"/>
        </a:xfrm>
      </p:grpSpPr>
      <p:sp>
        <p:nvSpPr>
          <p:cNvPr name="AutoShape 2" id="2"/>
          <p:cNvSpPr/>
          <p:nvPr/>
        </p:nvSpPr>
        <p:spPr>
          <a:xfrm rot="0">
            <a:off x="0" y="0"/>
            <a:ext cx="8777887" cy="10287000"/>
          </a:xfrm>
          <a:prstGeom prst="rect">
            <a:avLst/>
          </a:prstGeom>
          <a:solidFill>
            <a:srgbClr val="F4A100"/>
          </a:solidFill>
        </p:spPr>
      </p:sp>
      <p:sp>
        <p:nvSpPr>
          <p:cNvPr name="AutoShape 3" id="3"/>
          <p:cNvSpPr/>
          <p:nvPr/>
        </p:nvSpPr>
        <p:spPr>
          <a:xfrm rot="-10800000">
            <a:off x="0" y="3376432"/>
            <a:ext cx="1122145" cy="1125477"/>
          </a:xfrm>
          <a:prstGeom prst="rect">
            <a:avLst/>
          </a:prstGeom>
          <a:solidFill>
            <a:srgbClr val="FADB7A"/>
          </a:solidFill>
        </p:spPr>
      </p:sp>
      <p:sp>
        <p:nvSpPr>
          <p:cNvPr name="AutoShape 4" id="4"/>
          <p:cNvSpPr/>
          <p:nvPr/>
        </p:nvSpPr>
        <p:spPr>
          <a:xfrm rot="-10800000">
            <a:off x="1122145" y="2250955"/>
            <a:ext cx="1122145" cy="1125477"/>
          </a:xfrm>
          <a:prstGeom prst="rect">
            <a:avLst/>
          </a:prstGeom>
          <a:solidFill>
            <a:srgbClr val="FADB7A">
              <a:alpha val="64706"/>
            </a:srgbClr>
          </a:solidFill>
        </p:spPr>
      </p:sp>
      <p:sp>
        <p:nvSpPr>
          <p:cNvPr name="AutoShape 5" id="5"/>
          <p:cNvSpPr/>
          <p:nvPr/>
        </p:nvSpPr>
        <p:spPr>
          <a:xfrm rot="-10800000">
            <a:off x="2244290" y="1125477"/>
            <a:ext cx="1122145" cy="1125477"/>
          </a:xfrm>
          <a:prstGeom prst="rect">
            <a:avLst/>
          </a:prstGeom>
          <a:solidFill>
            <a:srgbClr val="FADB7A">
              <a:alpha val="40000"/>
            </a:srgbClr>
          </a:solidFill>
        </p:spPr>
      </p:sp>
      <p:sp>
        <p:nvSpPr>
          <p:cNvPr name="AutoShape 6" id="6"/>
          <p:cNvSpPr/>
          <p:nvPr/>
        </p:nvSpPr>
        <p:spPr>
          <a:xfrm rot="-10800000">
            <a:off x="3366435" y="0"/>
            <a:ext cx="1122145" cy="1125477"/>
          </a:xfrm>
          <a:prstGeom prst="rect">
            <a:avLst/>
          </a:prstGeom>
          <a:solidFill>
            <a:srgbClr val="FADB7A">
              <a:alpha val="18824"/>
            </a:srgbClr>
          </a:solidFill>
        </p:spPr>
      </p:sp>
      <p:sp>
        <p:nvSpPr>
          <p:cNvPr name="AutoShape 7" id="7"/>
          <p:cNvSpPr/>
          <p:nvPr/>
        </p:nvSpPr>
        <p:spPr>
          <a:xfrm rot="-10800000">
            <a:off x="1122145" y="0"/>
            <a:ext cx="1122145" cy="1125477"/>
          </a:xfrm>
          <a:prstGeom prst="rect">
            <a:avLst/>
          </a:prstGeom>
          <a:solidFill>
            <a:srgbClr val="FADB7A">
              <a:alpha val="64706"/>
            </a:srgbClr>
          </a:solidFill>
        </p:spPr>
      </p:sp>
      <p:sp>
        <p:nvSpPr>
          <p:cNvPr name="AutoShape 8" id="8"/>
          <p:cNvSpPr/>
          <p:nvPr/>
        </p:nvSpPr>
        <p:spPr>
          <a:xfrm rot="-10800000">
            <a:off x="0" y="1125477"/>
            <a:ext cx="1122145" cy="1125477"/>
          </a:xfrm>
          <a:prstGeom prst="rect">
            <a:avLst/>
          </a:prstGeom>
          <a:solidFill>
            <a:srgbClr val="FADB7A"/>
          </a:solidFill>
        </p:spPr>
      </p:sp>
      <p:sp>
        <p:nvSpPr>
          <p:cNvPr name="TextBox 9" id="9"/>
          <p:cNvSpPr txBox="true"/>
          <p:nvPr/>
        </p:nvSpPr>
        <p:spPr>
          <a:xfrm rot="0">
            <a:off x="561073" y="1446461"/>
            <a:ext cx="7571302" cy="6181725"/>
          </a:xfrm>
          <a:prstGeom prst="rect">
            <a:avLst/>
          </a:prstGeom>
        </p:spPr>
        <p:txBody>
          <a:bodyPr anchor="t" rtlCol="false" tIns="0" lIns="0" bIns="0" rIns="0">
            <a:spAutoFit/>
          </a:bodyPr>
          <a:lstStyle/>
          <a:p>
            <a:pPr algn="ctr">
              <a:lnSpc>
                <a:spcPts val="9600"/>
              </a:lnSpc>
            </a:pPr>
            <a:r>
              <a:rPr lang="en-US" sz="8000">
                <a:solidFill>
                  <a:srgbClr val="191919"/>
                </a:solidFill>
                <a:latin typeface="Poppins Bold"/>
              </a:rPr>
              <a:t>Significance of Branding for Consumers and for Firms</a:t>
            </a:r>
          </a:p>
        </p:txBody>
      </p:sp>
      <p:sp>
        <p:nvSpPr>
          <p:cNvPr name="TextBox 10" id="10"/>
          <p:cNvSpPr txBox="true"/>
          <p:nvPr/>
        </p:nvSpPr>
        <p:spPr>
          <a:xfrm rot="0">
            <a:off x="8777887" y="2489843"/>
            <a:ext cx="9200999" cy="5707388"/>
          </a:xfrm>
          <a:prstGeom prst="rect">
            <a:avLst/>
          </a:prstGeom>
        </p:spPr>
        <p:txBody>
          <a:bodyPr anchor="t" rtlCol="false" tIns="0" lIns="0" bIns="0" rIns="0">
            <a:spAutoFit/>
          </a:bodyPr>
          <a:lstStyle/>
          <a:p>
            <a:pPr marL="815605" indent="-407802" lvl="1">
              <a:lnSpc>
                <a:spcPts val="7593"/>
              </a:lnSpc>
              <a:buFont typeface="Arial"/>
              <a:buChar char="•"/>
            </a:pPr>
            <a:r>
              <a:rPr lang="en-US" sz="3777">
                <a:solidFill>
                  <a:srgbClr val="191919"/>
                </a:solidFill>
                <a:latin typeface="Poppins Bold"/>
              </a:rPr>
              <a:t>Concept of Brand</a:t>
            </a:r>
          </a:p>
          <a:p>
            <a:pPr marL="815605" indent="-407802" lvl="1">
              <a:lnSpc>
                <a:spcPts val="7593"/>
              </a:lnSpc>
              <a:buFont typeface="Arial"/>
              <a:buChar char="•"/>
            </a:pPr>
            <a:r>
              <a:rPr lang="en-US" sz="3777">
                <a:solidFill>
                  <a:srgbClr val="191919"/>
                </a:solidFill>
                <a:latin typeface="Poppins Bold"/>
              </a:rPr>
              <a:t>Identification and Differentiation</a:t>
            </a:r>
          </a:p>
          <a:p>
            <a:pPr marL="815605" indent="-407802" lvl="1">
              <a:lnSpc>
                <a:spcPts val="7593"/>
              </a:lnSpc>
              <a:buFont typeface="Arial"/>
              <a:buChar char="•"/>
            </a:pPr>
            <a:r>
              <a:rPr lang="en-US" sz="3777">
                <a:solidFill>
                  <a:srgbClr val="191919"/>
                </a:solidFill>
                <a:latin typeface="Poppins Bold"/>
              </a:rPr>
              <a:t>Quality Assurance</a:t>
            </a:r>
          </a:p>
          <a:p>
            <a:pPr marL="815605" indent="-407802" lvl="1">
              <a:lnSpc>
                <a:spcPts val="7593"/>
              </a:lnSpc>
              <a:buFont typeface="Arial"/>
              <a:buChar char="•"/>
            </a:pPr>
            <a:r>
              <a:rPr lang="en-US" sz="3777">
                <a:solidFill>
                  <a:srgbClr val="191919"/>
                </a:solidFill>
                <a:latin typeface="Poppins Bold"/>
              </a:rPr>
              <a:t>Emotional Connection</a:t>
            </a:r>
          </a:p>
          <a:p>
            <a:pPr marL="815605" indent="-407802" lvl="1">
              <a:lnSpc>
                <a:spcPts val="7593"/>
              </a:lnSpc>
              <a:buFont typeface="Arial"/>
              <a:buChar char="•"/>
            </a:pPr>
            <a:r>
              <a:rPr lang="en-US" sz="3777">
                <a:solidFill>
                  <a:srgbClr val="191919"/>
                </a:solidFill>
                <a:latin typeface="Poppins Bold"/>
              </a:rPr>
              <a:t>Convenience and Confidence</a:t>
            </a:r>
          </a:p>
          <a:p>
            <a:pPr marL="815605" indent="-407802" lvl="1">
              <a:lnSpc>
                <a:spcPts val="7593"/>
              </a:lnSpc>
              <a:buFont typeface="Arial"/>
              <a:buChar char="•"/>
            </a:pPr>
            <a:r>
              <a:rPr lang="en-US" sz="3777">
                <a:solidFill>
                  <a:srgbClr val="191919"/>
                </a:solidFill>
                <a:latin typeface="Poppins Bold"/>
              </a:rPr>
              <a:t>Symbol of Status or Lifestyle</a:t>
            </a:r>
          </a:p>
        </p:txBody>
      </p:sp>
      <p:sp>
        <p:nvSpPr>
          <p:cNvPr name="TextBox 11" id="11"/>
          <p:cNvSpPr txBox="true"/>
          <p:nvPr/>
        </p:nvSpPr>
        <p:spPr>
          <a:xfrm rot="0">
            <a:off x="9592735" y="524639"/>
            <a:ext cx="7571302" cy="1428750"/>
          </a:xfrm>
          <a:prstGeom prst="rect">
            <a:avLst/>
          </a:prstGeom>
        </p:spPr>
        <p:txBody>
          <a:bodyPr anchor="t" rtlCol="false" tIns="0" lIns="0" bIns="0" rIns="0">
            <a:spAutoFit/>
          </a:bodyPr>
          <a:lstStyle/>
          <a:p>
            <a:pPr algn="ctr">
              <a:lnSpc>
                <a:spcPts val="5519"/>
              </a:lnSpc>
            </a:pPr>
            <a:r>
              <a:rPr lang="en-US" sz="4599">
                <a:solidFill>
                  <a:srgbClr val="191919"/>
                </a:solidFill>
                <a:latin typeface="Poppins Bold"/>
              </a:rPr>
              <a:t>Significance of Branding for Consumers </a:t>
            </a:r>
          </a:p>
        </p:txBody>
      </p:sp>
    </p:spTree>
  </p:cSld>
  <p:clrMapOvr>
    <a:masterClrMapping/>
  </p:clrMapOvr>
</p:sld>
</file>

<file path=ppt/slides/slide9.xml><?xml version="1.0" encoding="utf-8"?>
<p:sld xmlns:p="http://schemas.openxmlformats.org/presentationml/2006/main" xmlns:a="http://schemas.openxmlformats.org/drawingml/2006/main">
  <p:cSld>
    <p:bg>
      <p:bgPr>
        <a:solidFill>
          <a:srgbClr val="F4F4F4"/>
        </a:solidFill>
      </p:bgPr>
    </p:bg>
    <p:spTree>
      <p:nvGrpSpPr>
        <p:cNvPr id="1" name=""/>
        <p:cNvGrpSpPr/>
        <p:nvPr/>
      </p:nvGrpSpPr>
      <p:grpSpPr>
        <a:xfrm>
          <a:off x="0" y="0"/>
          <a:ext cx="0" cy="0"/>
          <a:chOff x="0" y="0"/>
          <a:chExt cx="0" cy="0"/>
        </a:xfrm>
      </p:grpSpPr>
      <p:sp>
        <p:nvSpPr>
          <p:cNvPr name="AutoShape 2" id="2"/>
          <p:cNvSpPr/>
          <p:nvPr/>
        </p:nvSpPr>
        <p:spPr>
          <a:xfrm rot="0">
            <a:off x="0" y="0"/>
            <a:ext cx="8777887" cy="10287000"/>
          </a:xfrm>
          <a:prstGeom prst="rect">
            <a:avLst/>
          </a:prstGeom>
          <a:solidFill>
            <a:srgbClr val="F4A100"/>
          </a:solidFill>
        </p:spPr>
      </p:sp>
      <p:sp>
        <p:nvSpPr>
          <p:cNvPr name="AutoShape 3" id="3"/>
          <p:cNvSpPr/>
          <p:nvPr/>
        </p:nvSpPr>
        <p:spPr>
          <a:xfrm rot="-10800000">
            <a:off x="0" y="3376432"/>
            <a:ext cx="1122145" cy="1125477"/>
          </a:xfrm>
          <a:prstGeom prst="rect">
            <a:avLst/>
          </a:prstGeom>
          <a:solidFill>
            <a:srgbClr val="FADB7A"/>
          </a:solidFill>
        </p:spPr>
      </p:sp>
      <p:sp>
        <p:nvSpPr>
          <p:cNvPr name="AutoShape 4" id="4"/>
          <p:cNvSpPr/>
          <p:nvPr/>
        </p:nvSpPr>
        <p:spPr>
          <a:xfrm rot="-10800000">
            <a:off x="1122145" y="2250955"/>
            <a:ext cx="1122145" cy="1125477"/>
          </a:xfrm>
          <a:prstGeom prst="rect">
            <a:avLst/>
          </a:prstGeom>
          <a:solidFill>
            <a:srgbClr val="FADB7A">
              <a:alpha val="64706"/>
            </a:srgbClr>
          </a:solidFill>
        </p:spPr>
      </p:sp>
      <p:sp>
        <p:nvSpPr>
          <p:cNvPr name="AutoShape 5" id="5"/>
          <p:cNvSpPr/>
          <p:nvPr/>
        </p:nvSpPr>
        <p:spPr>
          <a:xfrm rot="-10800000">
            <a:off x="2244290" y="1125477"/>
            <a:ext cx="1122145" cy="1125477"/>
          </a:xfrm>
          <a:prstGeom prst="rect">
            <a:avLst/>
          </a:prstGeom>
          <a:solidFill>
            <a:srgbClr val="FADB7A">
              <a:alpha val="40000"/>
            </a:srgbClr>
          </a:solidFill>
        </p:spPr>
      </p:sp>
      <p:sp>
        <p:nvSpPr>
          <p:cNvPr name="AutoShape 6" id="6"/>
          <p:cNvSpPr/>
          <p:nvPr/>
        </p:nvSpPr>
        <p:spPr>
          <a:xfrm rot="-10800000">
            <a:off x="3366435" y="0"/>
            <a:ext cx="1122145" cy="1125477"/>
          </a:xfrm>
          <a:prstGeom prst="rect">
            <a:avLst/>
          </a:prstGeom>
          <a:solidFill>
            <a:srgbClr val="FADB7A">
              <a:alpha val="18824"/>
            </a:srgbClr>
          </a:solidFill>
        </p:spPr>
      </p:sp>
      <p:sp>
        <p:nvSpPr>
          <p:cNvPr name="AutoShape 7" id="7"/>
          <p:cNvSpPr/>
          <p:nvPr/>
        </p:nvSpPr>
        <p:spPr>
          <a:xfrm rot="-10800000">
            <a:off x="1122145" y="0"/>
            <a:ext cx="1122145" cy="1125477"/>
          </a:xfrm>
          <a:prstGeom prst="rect">
            <a:avLst/>
          </a:prstGeom>
          <a:solidFill>
            <a:srgbClr val="FADB7A">
              <a:alpha val="64706"/>
            </a:srgbClr>
          </a:solidFill>
        </p:spPr>
      </p:sp>
      <p:sp>
        <p:nvSpPr>
          <p:cNvPr name="AutoShape 8" id="8"/>
          <p:cNvSpPr/>
          <p:nvPr/>
        </p:nvSpPr>
        <p:spPr>
          <a:xfrm rot="-10800000">
            <a:off x="0" y="1125477"/>
            <a:ext cx="1122145" cy="1125477"/>
          </a:xfrm>
          <a:prstGeom prst="rect">
            <a:avLst/>
          </a:prstGeom>
          <a:solidFill>
            <a:srgbClr val="FADB7A"/>
          </a:solidFill>
        </p:spPr>
      </p:sp>
      <p:sp>
        <p:nvSpPr>
          <p:cNvPr name="TextBox 9" id="9"/>
          <p:cNvSpPr txBox="true"/>
          <p:nvPr/>
        </p:nvSpPr>
        <p:spPr>
          <a:xfrm rot="0">
            <a:off x="561073" y="1446461"/>
            <a:ext cx="7571302" cy="6181725"/>
          </a:xfrm>
          <a:prstGeom prst="rect">
            <a:avLst/>
          </a:prstGeom>
        </p:spPr>
        <p:txBody>
          <a:bodyPr anchor="t" rtlCol="false" tIns="0" lIns="0" bIns="0" rIns="0">
            <a:spAutoFit/>
          </a:bodyPr>
          <a:lstStyle/>
          <a:p>
            <a:pPr algn="ctr">
              <a:lnSpc>
                <a:spcPts val="9600"/>
              </a:lnSpc>
            </a:pPr>
            <a:r>
              <a:rPr lang="en-US" sz="8000">
                <a:solidFill>
                  <a:srgbClr val="191919"/>
                </a:solidFill>
                <a:latin typeface="Poppins Bold"/>
              </a:rPr>
              <a:t>Significance of Branding for Consumers and for Firms</a:t>
            </a:r>
          </a:p>
        </p:txBody>
      </p:sp>
      <p:sp>
        <p:nvSpPr>
          <p:cNvPr name="TextBox 10" id="10"/>
          <p:cNvSpPr txBox="true"/>
          <p:nvPr/>
        </p:nvSpPr>
        <p:spPr>
          <a:xfrm rot="0">
            <a:off x="8492137" y="1927105"/>
            <a:ext cx="9803755" cy="7631438"/>
          </a:xfrm>
          <a:prstGeom prst="rect">
            <a:avLst/>
          </a:prstGeom>
        </p:spPr>
        <p:txBody>
          <a:bodyPr anchor="t" rtlCol="false" tIns="0" lIns="0" bIns="0" rIns="0">
            <a:spAutoFit/>
          </a:bodyPr>
          <a:lstStyle/>
          <a:p>
            <a:pPr marL="815605" indent="-407802" lvl="1">
              <a:lnSpc>
                <a:spcPts val="7593"/>
              </a:lnSpc>
              <a:buFont typeface="Arial"/>
              <a:buChar char="•"/>
            </a:pPr>
            <a:r>
              <a:rPr lang="en-US" sz="3777">
                <a:solidFill>
                  <a:srgbClr val="191919"/>
                </a:solidFill>
                <a:latin typeface="Poppins Bold"/>
              </a:rPr>
              <a:t>Differentiation and Competitive Advantage</a:t>
            </a:r>
          </a:p>
          <a:p>
            <a:pPr marL="815605" indent="-407802" lvl="1">
              <a:lnSpc>
                <a:spcPts val="7593"/>
              </a:lnSpc>
              <a:buFont typeface="Arial"/>
              <a:buChar char="•"/>
            </a:pPr>
            <a:r>
              <a:rPr lang="en-US" sz="3777">
                <a:solidFill>
                  <a:srgbClr val="191919"/>
                </a:solidFill>
                <a:latin typeface="Poppins Bold"/>
              </a:rPr>
              <a:t>Brand Loyalty and Repeat Business</a:t>
            </a:r>
          </a:p>
          <a:p>
            <a:pPr marL="815605" indent="-407802" lvl="1">
              <a:lnSpc>
                <a:spcPts val="7593"/>
              </a:lnSpc>
              <a:buFont typeface="Arial"/>
              <a:buChar char="•"/>
            </a:pPr>
            <a:r>
              <a:rPr lang="en-US" sz="3777">
                <a:solidFill>
                  <a:srgbClr val="191919"/>
                </a:solidFill>
                <a:latin typeface="Poppins Bold"/>
              </a:rPr>
              <a:t>Premium Pricing and Profit Margins</a:t>
            </a:r>
          </a:p>
          <a:p>
            <a:pPr marL="815605" indent="-407802" lvl="1">
              <a:lnSpc>
                <a:spcPts val="7593"/>
              </a:lnSpc>
              <a:buFont typeface="Arial"/>
              <a:buChar char="•"/>
            </a:pPr>
            <a:r>
              <a:rPr lang="en-US" sz="3777">
                <a:solidFill>
                  <a:srgbClr val="191919"/>
                </a:solidFill>
                <a:latin typeface="Poppins Bold"/>
              </a:rPr>
              <a:t>Brand Extensions and Diversification</a:t>
            </a:r>
          </a:p>
          <a:p>
            <a:pPr marL="815605" indent="-407802" lvl="1">
              <a:lnSpc>
                <a:spcPts val="7593"/>
              </a:lnSpc>
              <a:buFont typeface="Arial"/>
              <a:buChar char="•"/>
            </a:pPr>
            <a:r>
              <a:rPr lang="en-US" sz="3777">
                <a:solidFill>
                  <a:srgbClr val="191919"/>
                </a:solidFill>
                <a:latin typeface="Poppins Bold"/>
              </a:rPr>
              <a:t>Attracting Talent and Partnerships</a:t>
            </a:r>
          </a:p>
          <a:p>
            <a:pPr marL="815605" indent="-407802" lvl="1">
              <a:lnSpc>
                <a:spcPts val="7593"/>
              </a:lnSpc>
              <a:buFont typeface="Arial"/>
              <a:buChar char="•"/>
            </a:pPr>
            <a:r>
              <a:rPr lang="en-US" sz="3777">
                <a:solidFill>
                  <a:srgbClr val="191919"/>
                </a:solidFill>
                <a:latin typeface="Poppins Bold"/>
              </a:rPr>
              <a:t>Crisis Management and Resilience</a:t>
            </a:r>
          </a:p>
        </p:txBody>
      </p:sp>
      <p:sp>
        <p:nvSpPr>
          <p:cNvPr name="TextBox 11" id="11"/>
          <p:cNvSpPr txBox="true"/>
          <p:nvPr/>
        </p:nvSpPr>
        <p:spPr>
          <a:xfrm rot="0">
            <a:off x="9592735" y="295275"/>
            <a:ext cx="7571302" cy="1428750"/>
          </a:xfrm>
          <a:prstGeom prst="rect">
            <a:avLst/>
          </a:prstGeom>
        </p:spPr>
        <p:txBody>
          <a:bodyPr anchor="t" rtlCol="false" tIns="0" lIns="0" bIns="0" rIns="0">
            <a:spAutoFit/>
          </a:bodyPr>
          <a:lstStyle/>
          <a:p>
            <a:pPr algn="ctr">
              <a:lnSpc>
                <a:spcPts val="5519"/>
              </a:lnSpc>
            </a:pPr>
            <a:r>
              <a:rPr lang="en-US" sz="4599">
                <a:solidFill>
                  <a:srgbClr val="191919"/>
                </a:solidFill>
                <a:latin typeface="Poppins Bold"/>
              </a:rPr>
              <a:t>Significance of Branding for Firms</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DAGBjVgfvoU</dc:identifier>
  <dcterms:modified xsi:type="dcterms:W3CDTF">2011-08-01T06:04:30Z</dcterms:modified>
  <cp:revision>1</cp:revision>
  <dc:title>Brand Management</dc:title>
</cp:coreProperties>
</file>